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301" r:id="rId4"/>
    <p:sldId id="309" r:id="rId5"/>
    <p:sldId id="316" r:id="rId6"/>
    <p:sldId id="317" r:id="rId7"/>
    <p:sldId id="318" r:id="rId8"/>
    <p:sldId id="319" r:id="rId9"/>
    <p:sldId id="293" r:id="rId10"/>
    <p:sldId id="305" r:id="rId11"/>
    <p:sldId id="299" r:id="rId12"/>
    <p:sldId id="313" r:id="rId13"/>
    <p:sldId id="314" r:id="rId14"/>
    <p:sldId id="302" r:id="rId15"/>
    <p:sldId id="312" r:id="rId16"/>
    <p:sldId id="315"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BF1400"/>
    <a:srgbClr val="00367A"/>
    <a:srgbClr val="00264E"/>
    <a:srgbClr val="00316E"/>
    <a:srgbClr val="012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10"/>
  </p:normalViewPr>
  <p:slideViewPr>
    <p:cSldViewPr snapToGrid="0" snapToObjects="1">
      <p:cViewPr varScale="1">
        <p:scale>
          <a:sx n="107" d="100"/>
          <a:sy n="107" d="100"/>
        </p:scale>
        <p:origin x="714" y="11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FBE3B-33CA-9E4A-9725-CB3F8094ADFF}"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1AFB7-80E2-134C-812B-28AE81915838}" type="slidenum">
              <a:rPr lang="en-US" smtClean="0"/>
              <a:t>‹#›</a:t>
            </a:fld>
            <a:endParaRPr lang="en-US"/>
          </a:p>
        </p:txBody>
      </p:sp>
    </p:spTree>
    <p:extLst>
      <p:ext uri="{BB962C8B-B14F-4D97-AF65-F5344CB8AC3E}">
        <p14:creationId xmlns:p14="http://schemas.microsoft.com/office/powerpoint/2010/main" val="260748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03017-C973-A142-AE15-B7C2EFEC83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5F9FF2-E809-3849-9519-E1F250611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A50FDE-205A-C54A-842F-3C7C5CE6368B}"/>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EE001B67-051B-4146-B95C-DEED33459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C974F-0D3C-374D-BFF9-61E1C3137AC1}"/>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2903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4DDB8-169F-494E-99ED-2475930D3C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144BD0-DF4C-DE48-8E99-AAC79E654B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18D25-8A58-9A41-BA92-F829A63EB7C3}"/>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FBCC5F2E-1F6D-7A43-8CD6-EBE7B2EE2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70794-721E-DD4A-8543-6CC3B03D63EE}"/>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2819671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EB3B-F665-B141-9D0C-93AB6E09AE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0C70CE-9578-6B4B-B8AF-8BADD703C2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E2C794-FE3E-6344-B63B-0B33033CF00A}"/>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4F65F07A-A309-204E-9996-CFEE84A46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4E6C7F-87EC-6347-AC9D-B229FBFC60D7}"/>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370542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8235-3685-5644-B695-A51FDD5FE9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59B63C-00D8-C848-830B-9A426C0399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5C62EA-CC7F-5049-A1CF-CE71A1D2CC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E3A85E-106F-9B48-84DE-31BF686534EE}"/>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80A3AC5C-CFC7-5748-81C9-2CEDFB3A1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82C9E1-7FCC-7A4E-9C74-797F6B94E48C}"/>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115135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C8BF-05B9-3740-AE95-D0A443F839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C92926-5130-614B-8066-A3D0E587A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FBC0D-CEB4-DB4A-9C3E-C7B674A988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311D5E-89FC-1F49-B95D-1258C707D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45C5D6-0401-984E-8314-9005DF974B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503874-A25B-7342-92D4-B1266E70382F}"/>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8" name="Footer Placeholder 7">
            <a:extLst>
              <a:ext uri="{FF2B5EF4-FFF2-40B4-BE49-F238E27FC236}">
                <a16:creationId xmlns:a16="http://schemas.microsoft.com/office/drawing/2014/main" id="{B25DF9B9-41B8-C845-9C32-8FEC887D21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FA65BF-18E6-334A-A0A5-E23598B4C343}"/>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762785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10F4-EFDF-CB42-A4B2-8B793E34EF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00CD90-FF47-0249-8F8B-055CB6D0EDC1}"/>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4" name="Footer Placeholder 3">
            <a:extLst>
              <a:ext uri="{FF2B5EF4-FFF2-40B4-BE49-F238E27FC236}">
                <a16:creationId xmlns:a16="http://schemas.microsoft.com/office/drawing/2014/main" id="{66EE7EA7-AB0C-9242-A61B-BBA39735B0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9D61BD-9E68-4A4C-AE09-18EC1BC1689B}"/>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2355179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9FE629-ECC9-B94D-A85D-D75CA2292474}"/>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3" name="Footer Placeholder 2">
            <a:extLst>
              <a:ext uri="{FF2B5EF4-FFF2-40B4-BE49-F238E27FC236}">
                <a16:creationId xmlns:a16="http://schemas.microsoft.com/office/drawing/2014/main" id="{752A2D2D-4CE6-744B-AF0E-34C818F8EC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F4C68B-81C8-6E4C-8943-47C663CBB97C}"/>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90912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DD5E-022B-F244-BAAE-E6A1C64844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777602-A545-D349-A6EC-35A1C3E4F2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A2FA29-49B2-C241-9907-AA8C5146F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75BF81-40EF-9F4E-AF6A-8B652CEE9683}"/>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DBD0A980-B50C-0B47-8BBA-5243B6DD75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D81DD7-F414-1142-93B2-FD02160854DF}"/>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0233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D797-E335-7847-9FB7-F0B8B9BC6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2FD815-74E0-8D45-B7EE-A70199760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9F6E2D-2EEA-C14A-B8B9-3ECFC733BE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1ADDB-B798-F44F-81AB-725D2B751400}"/>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C0086897-6175-C74B-80CE-7B78D1CF5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1D0D3-7092-6046-8505-8B4F2E74878E}"/>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50892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18BC-A618-D34E-AD3A-37AA82CF81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6EF35C-418F-4E4C-98AE-0874FE11DD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E6755-AB4B-4B47-A723-920EF3E3288C}"/>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D7B5F452-C1C6-7B4F-B7E7-2D5484747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5A839-F81B-F442-831B-9F266084E9DD}"/>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481153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E7C98C-FC67-DD4B-ACF6-6BE9BE8E57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803B1A-E52D-D74D-AE95-6B57477580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18AF2F-8A19-AB47-9292-9B4FF6BA3CE0}"/>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5915B23E-1F12-F647-ABDA-17C89AA3A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7554-457B-AF43-BA5A-C5AC99C9946B}"/>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1700939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71149-F439-BC42-9B00-2477FCF3FC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27014E-2C79-4943-9B5F-BB02F165CF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FB037-57CB-E747-AEAF-4F816FC49A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720B9F43-1A80-0B4A-833F-7D4E82BF60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12364-0E02-1245-BF2E-D4DAC43E39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8CD1DD-09F8-054A-AA1B-E33CDEB2A350}" type="slidenum">
              <a:rPr lang="en-US" smtClean="0"/>
              <a:t>‹#›</a:t>
            </a:fld>
            <a:endParaRPr lang="en-US"/>
          </a:p>
        </p:txBody>
      </p:sp>
    </p:spTree>
    <p:extLst>
      <p:ext uri="{BB962C8B-B14F-4D97-AF65-F5344CB8AC3E}">
        <p14:creationId xmlns:p14="http://schemas.microsoft.com/office/powerpoint/2010/main" val="167770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fgcu.edu/facultystaff/collective-bargaining/united-faculty-of-florida/#MeetingNoticesDatesMinut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cgischel@gmail.com" TargetMode="External"/><Relationship Id="rId2" Type="http://schemas.openxmlformats.org/officeDocument/2006/relationships/hyperlink" Target="mailto:cgischel@fgcu.edu"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1D2866C-BBAF-3749-8701-DEAB39600E91}"/>
              </a:ext>
            </a:extLst>
          </p:cNvPr>
          <p:cNvSpPr/>
          <p:nvPr/>
        </p:nvSpPr>
        <p:spPr>
          <a:xfrm>
            <a:off x="3857502" y="2713761"/>
            <a:ext cx="7496413" cy="3004145"/>
          </a:xfrm>
          <a:prstGeom prst="rect">
            <a:avLst/>
          </a:prstGeom>
        </p:spPr>
        <p:txBody>
          <a:bodyPr vert="horz" lIns="91440" tIns="45720" rIns="91440" bIns="45720" rtlCol="0" anchor="b">
            <a:normAutofit fontScale="92500"/>
          </a:bodyPr>
          <a:lstStyle/>
          <a:p>
            <a:pPr algn="ctr">
              <a:lnSpc>
                <a:spcPct val="90000"/>
              </a:lnSpc>
              <a:spcBef>
                <a:spcPct val="0"/>
              </a:spcBef>
              <a:spcAft>
                <a:spcPts val="600"/>
              </a:spcAft>
            </a:pPr>
            <a:r>
              <a:rPr lang="en-US" sz="6000" b="1" dirty="0">
                <a:solidFill>
                  <a:srgbClr val="00367A"/>
                </a:solidFill>
                <a:latin typeface="+mj-lt"/>
                <a:ea typeface="+mj-ea"/>
                <a:cs typeface="+mj-cs"/>
              </a:rPr>
              <a:t>UFF-FGCU </a:t>
            </a:r>
          </a:p>
          <a:p>
            <a:pPr algn="ctr">
              <a:lnSpc>
                <a:spcPct val="90000"/>
              </a:lnSpc>
              <a:spcBef>
                <a:spcPct val="0"/>
              </a:spcBef>
              <a:spcAft>
                <a:spcPts val="600"/>
              </a:spcAft>
            </a:pPr>
            <a:r>
              <a:rPr lang="en-US" sz="6000" b="1" dirty="0">
                <a:latin typeface="+mj-lt"/>
                <a:ea typeface="+mj-ea"/>
                <a:cs typeface="+mj-cs"/>
              </a:rPr>
              <a:t>Report to Faculty Senate</a:t>
            </a:r>
          </a:p>
          <a:p>
            <a:pPr algn="ctr">
              <a:lnSpc>
                <a:spcPct val="90000"/>
              </a:lnSpc>
              <a:spcBef>
                <a:spcPct val="0"/>
              </a:spcBef>
              <a:spcAft>
                <a:spcPts val="600"/>
              </a:spcAft>
            </a:pPr>
            <a:r>
              <a:rPr lang="en-US" sz="6000" b="1" dirty="0">
                <a:latin typeface="+mj-lt"/>
                <a:ea typeface="+mj-ea"/>
                <a:cs typeface="+mj-cs"/>
              </a:rPr>
              <a:t>March 29, 2024</a:t>
            </a:r>
          </a:p>
        </p:txBody>
      </p:sp>
      <p:sp>
        <p:nvSpPr>
          <p:cNvPr id="23" name="Freeform: Shape 2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Picture 6" descr="A blue square with white text&#10;&#10;Description automatically generated">
            <a:extLst>
              <a:ext uri="{FF2B5EF4-FFF2-40B4-BE49-F238E27FC236}">
                <a16:creationId xmlns:a16="http://schemas.microsoft.com/office/drawing/2014/main" id="{548282E4-09AD-954F-9F19-6A89573101BF}"/>
              </a:ext>
            </a:extLst>
          </p:cNvPr>
          <p:cNvPicPr>
            <a:picLocks noChangeAspect="1"/>
          </p:cNvPicPr>
          <p:nvPr/>
        </p:nvPicPr>
        <p:blipFill>
          <a:blip r:embed="rId2"/>
          <a:stretch>
            <a:fillRect/>
          </a:stretch>
        </p:blipFill>
        <p:spPr>
          <a:xfrm>
            <a:off x="1017053" y="658013"/>
            <a:ext cx="2680708" cy="2680708"/>
          </a:xfrm>
          <a:prstGeom prst="rect">
            <a:avLst/>
          </a:prstGeom>
        </p:spPr>
      </p:pic>
    </p:spTree>
    <p:extLst>
      <p:ext uri="{BB962C8B-B14F-4D97-AF65-F5344CB8AC3E}">
        <p14:creationId xmlns:p14="http://schemas.microsoft.com/office/powerpoint/2010/main" val="575345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Topics</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p:txBody>
          <a:bodyPr>
            <a:normAutofit fontScale="92500" lnSpcReduction="20000"/>
          </a:bodyPr>
          <a:lstStyle/>
          <a:p>
            <a:pPr lvl="1">
              <a:buFont typeface="Wingdings" pitchFamily="2" charset="2"/>
              <a:buChar char="Ø"/>
            </a:pPr>
            <a:r>
              <a:rPr lang="en-US" sz="4000" dirty="0">
                <a:solidFill>
                  <a:schemeClr val="accent1">
                    <a:lumMod val="50000"/>
                  </a:schemeClr>
                </a:solidFill>
              </a:rPr>
              <a:t>Membership Density</a:t>
            </a:r>
          </a:p>
          <a:p>
            <a:pPr lvl="1">
              <a:buFont typeface="Wingdings" pitchFamily="2" charset="2"/>
              <a:buChar char="Ø"/>
            </a:pPr>
            <a:r>
              <a:rPr lang="en-US" sz="4000" dirty="0">
                <a:solidFill>
                  <a:schemeClr val="accent1">
                    <a:lumMod val="50000"/>
                  </a:schemeClr>
                </a:solidFill>
              </a:rPr>
              <a:t>Recertification Process</a:t>
            </a:r>
          </a:p>
          <a:p>
            <a:pPr lvl="1">
              <a:buFont typeface="Wingdings" pitchFamily="2" charset="2"/>
              <a:buChar char="Ø"/>
            </a:pPr>
            <a:r>
              <a:rPr lang="en-US" sz="4000" dirty="0">
                <a:solidFill>
                  <a:schemeClr val="accent1">
                    <a:lumMod val="50000"/>
                  </a:schemeClr>
                </a:solidFill>
              </a:rPr>
              <a:t>Membership Form (SB 1746)</a:t>
            </a:r>
          </a:p>
          <a:p>
            <a:pPr lvl="1">
              <a:buFont typeface="Wingdings" pitchFamily="2" charset="2"/>
              <a:buChar char="Ø"/>
            </a:pPr>
            <a:r>
              <a:rPr lang="en-US" sz="4000" dirty="0">
                <a:solidFill>
                  <a:schemeClr val="accent1">
                    <a:lumMod val="50000"/>
                  </a:schemeClr>
                </a:solidFill>
              </a:rPr>
              <a:t>Bargaining</a:t>
            </a:r>
          </a:p>
          <a:p>
            <a:pPr lvl="1">
              <a:buFont typeface="Wingdings" pitchFamily="2" charset="2"/>
              <a:buChar char="Ø"/>
            </a:pPr>
            <a:r>
              <a:rPr lang="en-US" sz="4000" dirty="0">
                <a:solidFill>
                  <a:schemeClr val="accent1">
                    <a:lumMod val="50000"/>
                  </a:schemeClr>
                </a:solidFill>
              </a:rPr>
              <a:t>Merit Pay</a:t>
            </a:r>
          </a:p>
          <a:p>
            <a:pPr lvl="1">
              <a:buFont typeface="Wingdings" pitchFamily="2" charset="2"/>
              <a:buChar char="Ø"/>
            </a:pPr>
            <a:r>
              <a:rPr lang="en-US" sz="4000" dirty="0">
                <a:solidFill>
                  <a:schemeClr val="accent1">
                    <a:lumMod val="50000"/>
                  </a:schemeClr>
                </a:solidFill>
              </a:rPr>
              <a:t>Compression &amp; Inversion </a:t>
            </a:r>
          </a:p>
          <a:p>
            <a:pPr lvl="1">
              <a:buFont typeface="Wingdings" pitchFamily="2" charset="2"/>
              <a:buChar char="Ø"/>
            </a:pPr>
            <a:r>
              <a:rPr lang="en-US" sz="4000" dirty="0">
                <a:solidFill>
                  <a:schemeClr val="accent1">
                    <a:lumMod val="50000"/>
                  </a:schemeClr>
                </a:solidFill>
              </a:rPr>
              <a:t>Call for Service</a:t>
            </a:r>
          </a:p>
          <a:p>
            <a:pPr lvl="1">
              <a:buFont typeface="Wingdings" pitchFamily="2" charset="2"/>
              <a:buChar char="Ø"/>
            </a:pPr>
            <a:r>
              <a:rPr lang="en-US" sz="4000" dirty="0">
                <a:solidFill>
                  <a:schemeClr val="accent1">
                    <a:lumMod val="50000"/>
                  </a:schemeClr>
                </a:solidFill>
              </a:rPr>
              <a:t>Upcoming Chapter Meeting &amp; Social</a:t>
            </a:r>
          </a:p>
          <a:p>
            <a:pPr lvl="1">
              <a:buFont typeface="Wingdings" pitchFamily="2" charset="2"/>
              <a:buChar char="Ø"/>
            </a:pPr>
            <a:r>
              <a:rPr lang="en-US" sz="4000" dirty="0">
                <a:solidFill>
                  <a:schemeClr val="accent1">
                    <a:lumMod val="50000"/>
                  </a:schemeClr>
                </a:solidFill>
              </a:rPr>
              <a:t>Questions</a:t>
            </a:r>
          </a:p>
          <a:p>
            <a:pPr marL="0" indent="0">
              <a:buNone/>
            </a:pPr>
            <a:endParaRPr lang="en-US" dirty="0"/>
          </a:p>
        </p:txBody>
      </p:sp>
    </p:spTree>
    <p:extLst>
      <p:ext uri="{BB962C8B-B14F-4D97-AF65-F5344CB8AC3E}">
        <p14:creationId xmlns:p14="http://schemas.microsoft.com/office/powerpoint/2010/main" val="1741324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fontScale="90000"/>
          </a:bodyPr>
          <a:lstStyle/>
          <a:p>
            <a:r>
              <a:rPr lang="en-US" sz="6000" b="1" dirty="0">
                <a:solidFill>
                  <a:srgbClr val="00367A"/>
                </a:solidFill>
              </a:rPr>
              <a:t>UFF-FGCU Membership Density – </a:t>
            </a:r>
            <a:r>
              <a:rPr lang="en-US" sz="6000" b="1" dirty="0">
                <a:solidFill>
                  <a:srgbClr val="0432FF"/>
                </a:solidFill>
              </a:rPr>
              <a:t>61%</a:t>
            </a:r>
          </a:p>
        </p:txBody>
      </p:sp>
      <p:sp>
        <p:nvSpPr>
          <p:cNvPr id="9" name="Content Placeholder 2">
            <a:extLst>
              <a:ext uri="{FF2B5EF4-FFF2-40B4-BE49-F238E27FC236}">
                <a16:creationId xmlns:a16="http://schemas.microsoft.com/office/drawing/2014/main" id="{330F6458-305A-C348-B5BD-C5AAFBB2025B}"/>
              </a:ext>
            </a:extLst>
          </p:cNvPr>
          <p:cNvSpPr>
            <a:spLocks noGrp="1"/>
          </p:cNvSpPr>
          <p:nvPr>
            <p:ph idx="1"/>
          </p:nvPr>
        </p:nvSpPr>
        <p:spPr/>
        <p:txBody>
          <a:bodyPr anchor="t">
            <a:normAutofit/>
          </a:bodyPr>
          <a:lstStyle/>
          <a:p>
            <a:pPr marL="0" indent="0">
              <a:spcBef>
                <a:spcPts val="0"/>
              </a:spcBef>
              <a:spcAft>
                <a:spcPts val="600"/>
              </a:spcAft>
              <a:buNone/>
            </a:pPr>
            <a:r>
              <a:rPr lang="en-US" sz="3200" b="1" dirty="0"/>
              <a:t>As of March 28, 2024: </a:t>
            </a:r>
          </a:p>
          <a:p>
            <a:pPr lvl="1">
              <a:spcBef>
                <a:spcPts val="0"/>
              </a:spcBef>
              <a:spcAft>
                <a:spcPts val="600"/>
              </a:spcAft>
            </a:pPr>
            <a:r>
              <a:rPr lang="en-US" sz="3200" dirty="0"/>
              <a:t>Current dues-paying UFF-FGCU members: </a:t>
            </a:r>
            <a:r>
              <a:rPr lang="en-US" sz="3200" b="1" dirty="0">
                <a:solidFill>
                  <a:srgbClr val="C00000"/>
                </a:solidFill>
              </a:rPr>
              <a:t>334 </a:t>
            </a:r>
          </a:p>
          <a:p>
            <a:pPr lvl="1">
              <a:spcBef>
                <a:spcPts val="0"/>
              </a:spcBef>
              <a:spcAft>
                <a:spcPts val="600"/>
              </a:spcAft>
            </a:pPr>
            <a:r>
              <a:rPr lang="en-US" sz="3200" dirty="0"/>
              <a:t>Total in-unit faculty: </a:t>
            </a:r>
            <a:r>
              <a:rPr lang="en-US" sz="3200" b="1" dirty="0">
                <a:solidFill>
                  <a:srgbClr val="C00000"/>
                </a:solidFill>
              </a:rPr>
              <a:t>546</a:t>
            </a:r>
          </a:p>
          <a:p>
            <a:pPr lvl="1">
              <a:spcBef>
                <a:spcPts val="0"/>
              </a:spcBef>
              <a:spcAft>
                <a:spcPts val="600"/>
              </a:spcAft>
            </a:pPr>
            <a:r>
              <a:rPr lang="en-US" sz="3200" dirty="0"/>
              <a:t>Membership density: </a:t>
            </a:r>
            <a:r>
              <a:rPr lang="en-US" sz="3200" b="1" dirty="0">
                <a:solidFill>
                  <a:srgbClr val="C00000"/>
                </a:solidFill>
              </a:rPr>
              <a:t>61% </a:t>
            </a:r>
          </a:p>
          <a:p>
            <a:pPr lvl="1">
              <a:spcBef>
                <a:spcPts val="0"/>
              </a:spcBef>
              <a:spcAft>
                <a:spcPts val="600"/>
              </a:spcAft>
            </a:pPr>
            <a:endParaRPr lang="en-US" sz="3200" b="1" dirty="0">
              <a:solidFill>
                <a:srgbClr val="C00000"/>
              </a:solidFill>
            </a:endParaRPr>
          </a:p>
          <a:p>
            <a:pPr marL="0" indent="0">
              <a:spcBef>
                <a:spcPts val="0"/>
              </a:spcBef>
              <a:spcAft>
                <a:spcPts val="600"/>
              </a:spcAft>
              <a:buNone/>
            </a:pPr>
            <a:r>
              <a:rPr lang="en-US" sz="3200" dirty="0"/>
              <a:t>We are in the process of updating the UFF-FGCU email group in Outlook to add new members and remove resigned members. </a:t>
            </a:r>
          </a:p>
          <a:p>
            <a:pPr marL="0" indent="0">
              <a:spcBef>
                <a:spcPts val="0"/>
              </a:spcBef>
              <a:spcAft>
                <a:spcPts val="600"/>
              </a:spcAft>
              <a:buNone/>
            </a:pPr>
            <a:endParaRPr lang="en-US" dirty="0"/>
          </a:p>
        </p:txBody>
      </p:sp>
    </p:spTree>
    <p:extLst>
      <p:ext uri="{BB962C8B-B14F-4D97-AF65-F5344CB8AC3E}">
        <p14:creationId xmlns:p14="http://schemas.microsoft.com/office/powerpoint/2010/main" val="146739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Recertification Process Update</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199" y="1531917"/>
            <a:ext cx="10977749" cy="5326083"/>
          </a:xfrm>
        </p:spPr>
        <p:txBody>
          <a:bodyPr>
            <a:normAutofit fontScale="92500"/>
          </a:bodyPr>
          <a:lstStyle/>
          <a:p>
            <a:pPr marL="457200" lvl="1" indent="0">
              <a:buNone/>
            </a:pPr>
            <a:r>
              <a:rPr lang="en-US" sz="3200" b="1" dirty="0"/>
              <a:t>March 7: </a:t>
            </a:r>
            <a:r>
              <a:rPr lang="en-US" sz="3200" dirty="0"/>
              <a:t>Recertification packet delivered to Florida Public Employee Relations Commission (PERC).</a:t>
            </a:r>
          </a:p>
          <a:p>
            <a:pPr marL="457200" lvl="1" indent="0">
              <a:buNone/>
            </a:pPr>
            <a:r>
              <a:rPr lang="en-US" sz="3200" b="1" dirty="0"/>
              <a:t>March 21: </a:t>
            </a:r>
            <a:r>
              <a:rPr lang="en-US" sz="3200" dirty="0"/>
              <a:t>UFF state office collected one set of our chapter’s Showing of Interest (SOI) cards. We have the other set.</a:t>
            </a:r>
          </a:p>
          <a:p>
            <a:pPr marL="457200" lvl="1" indent="0">
              <a:buNone/>
            </a:pPr>
            <a:endParaRPr lang="en-US" sz="3200" dirty="0"/>
          </a:p>
          <a:p>
            <a:pPr lvl="1"/>
            <a:r>
              <a:rPr lang="en-US" sz="3200" dirty="0"/>
              <a:t>Waiting for confirmation from PERC that our recertification has been approved. We do not anticipate any issues. </a:t>
            </a:r>
          </a:p>
          <a:p>
            <a:pPr lvl="1"/>
            <a:r>
              <a:rPr lang="en-US" sz="3200" dirty="0"/>
              <a:t>IF we are denied</a:t>
            </a:r>
            <a:r>
              <a:rPr lang="en-US" sz="3200" b="1" dirty="0">
                <a:solidFill>
                  <a:srgbClr val="C00000"/>
                </a:solidFill>
              </a:rPr>
              <a:t> </a:t>
            </a:r>
            <a:r>
              <a:rPr lang="en-US" sz="3200" b="1" dirty="0">
                <a:solidFill>
                  <a:schemeClr val="accent5">
                    <a:lumMod val="75000"/>
                  </a:schemeClr>
                </a:solidFill>
              </a:rPr>
              <a:t>- which is highly unlikely –</a:t>
            </a:r>
            <a:r>
              <a:rPr lang="en-US" sz="3200" dirty="0"/>
              <a:t> the state UFF office will submit one set of the signed cards to PERC, and PERC will then facilitate a vote of all in-unit faculty on whether or not they want to retain the FGCU chapter of UFF. To be successful, we would need 51% of votes returned to be YES votes. </a:t>
            </a:r>
          </a:p>
        </p:txBody>
      </p:sp>
    </p:spTree>
    <p:extLst>
      <p:ext uri="{BB962C8B-B14F-4D97-AF65-F5344CB8AC3E}">
        <p14:creationId xmlns:p14="http://schemas.microsoft.com/office/powerpoint/2010/main" val="452335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Membership “Form” SB 1746</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199" y="1531917"/>
            <a:ext cx="9508959" cy="5326083"/>
          </a:xfrm>
        </p:spPr>
        <p:txBody>
          <a:bodyPr>
            <a:normAutofit/>
          </a:bodyPr>
          <a:lstStyle/>
          <a:p>
            <a:pPr marL="457200" lvl="1" indent="0">
              <a:buNone/>
            </a:pPr>
            <a:r>
              <a:rPr lang="en-US" sz="2800" b="1" dirty="0"/>
              <a:t>From State UFF Legislative Update: </a:t>
            </a:r>
            <a:r>
              <a:rPr lang="en-US" sz="2800" dirty="0"/>
              <a:t>As you may recall, a PERC membership form was mentioned in SB 256 (2023) but this “form” was not considered mandatory by PERC.  So, the legislature and Governor took care of this ambiguity in this current legislation.  As provided in this bill (SB 1746), the newly required “form” only applies to chapters who will reach a membership level of 60% or more.</a:t>
            </a:r>
          </a:p>
          <a:p>
            <a:pPr lvl="1"/>
            <a:r>
              <a:rPr lang="en-US" sz="2800" dirty="0"/>
              <a:t>FEA is working on an electronic “form” for all UFF-FGCU members to ”sign” before our next recertification date of March 9, 2025. Stay tuned for additional information, likely not until fall.</a:t>
            </a:r>
          </a:p>
          <a:p>
            <a:pPr lvl="1"/>
            <a:r>
              <a:rPr lang="en-US" sz="2800" dirty="0"/>
              <a:t>FEA has current lawsuit pending on the mandatory signing of this form as a violation of First Amendment rights. </a:t>
            </a:r>
          </a:p>
          <a:p>
            <a:pPr marL="457200" lvl="1" indent="0">
              <a:buNone/>
            </a:pPr>
            <a:endParaRPr lang="en-US" sz="4000" dirty="0"/>
          </a:p>
        </p:txBody>
      </p:sp>
    </p:spTree>
    <p:extLst>
      <p:ext uri="{BB962C8B-B14F-4D97-AF65-F5344CB8AC3E}">
        <p14:creationId xmlns:p14="http://schemas.microsoft.com/office/powerpoint/2010/main" val="1161868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Membership “Form” SB 1746</a:t>
            </a:r>
          </a:p>
        </p:txBody>
      </p:sp>
      <p:pic>
        <p:nvPicPr>
          <p:cNvPr id="4" name="Picture 3">
            <a:extLst>
              <a:ext uri="{FF2B5EF4-FFF2-40B4-BE49-F238E27FC236}">
                <a16:creationId xmlns:a16="http://schemas.microsoft.com/office/drawing/2014/main" id="{95E283A0-518C-E849-BA8E-61832880C0A0}"/>
              </a:ext>
            </a:extLst>
          </p:cNvPr>
          <p:cNvPicPr>
            <a:picLocks noChangeAspect="1"/>
          </p:cNvPicPr>
          <p:nvPr/>
        </p:nvPicPr>
        <p:blipFill>
          <a:blip r:embed="rId2"/>
          <a:stretch>
            <a:fillRect/>
          </a:stretch>
        </p:blipFill>
        <p:spPr>
          <a:xfrm>
            <a:off x="838199" y="1438775"/>
            <a:ext cx="9869905" cy="5084497"/>
          </a:xfrm>
          <a:prstGeom prst="rect">
            <a:avLst/>
          </a:prstGeom>
        </p:spPr>
      </p:pic>
    </p:spTree>
    <p:extLst>
      <p:ext uri="{BB962C8B-B14F-4D97-AF65-F5344CB8AC3E}">
        <p14:creationId xmlns:p14="http://schemas.microsoft.com/office/powerpoint/2010/main" val="109411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Membership “Form” SB 1746</a:t>
            </a:r>
          </a:p>
        </p:txBody>
      </p:sp>
      <p:grpSp>
        <p:nvGrpSpPr>
          <p:cNvPr id="8" name="Group 7">
            <a:extLst>
              <a:ext uri="{FF2B5EF4-FFF2-40B4-BE49-F238E27FC236}">
                <a16:creationId xmlns:a16="http://schemas.microsoft.com/office/drawing/2014/main" id="{2121CF6F-4AFF-2E44-9F49-0D792DC4ED6B}"/>
              </a:ext>
            </a:extLst>
          </p:cNvPr>
          <p:cNvGrpSpPr/>
          <p:nvPr/>
        </p:nvGrpSpPr>
        <p:grpSpPr>
          <a:xfrm>
            <a:off x="838200" y="1778327"/>
            <a:ext cx="9954126" cy="4923262"/>
            <a:chOff x="1700464" y="2175370"/>
            <a:chExt cx="8801100" cy="4280884"/>
          </a:xfrm>
        </p:grpSpPr>
        <p:pic>
          <p:nvPicPr>
            <p:cNvPr id="6" name="Picture 5">
              <a:extLst>
                <a:ext uri="{FF2B5EF4-FFF2-40B4-BE49-F238E27FC236}">
                  <a16:creationId xmlns:a16="http://schemas.microsoft.com/office/drawing/2014/main" id="{708DF9DF-E99A-3540-9B0F-E3D96C205D13}"/>
                </a:ext>
              </a:extLst>
            </p:cNvPr>
            <p:cNvPicPr>
              <a:picLocks noChangeAspect="1"/>
            </p:cNvPicPr>
            <p:nvPr/>
          </p:nvPicPr>
          <p:blipFill rotWithShape="1">
            <a:blip r:embed="rId2"/>
            <a:srcRect b="5715"/>
            <a:stretch/>
          </p:blipFill>
          <p:spPr>
            <a:xfrm>
              <a:off x="1714500" y="2175370"/>
              <a:ext cx="8763000" cy="2023646"/>
            </a:xfrm>
            <a:prstGeom prst="rect">
              <a:avLst/>
            </a:prstGeom>
          </p:spPr>
        </p:pic>
        <p:pic>
          <p:nvPicPr>
            <p:cNvPr id="7" name="Picture 6">
              <a:extLst>
                <a:ext uri="{FF2B5EF4-FFF2-40B4-BE49-F238E27FC236}">
                  <a16:creationId xmlns:a16="http://schemas.microsoft.com/office/drawing/2014/main" id="{6654FD14-661B-0845-802A-508C0B61A542}"/>
                </a:ext>
              </a:extLst>
            </p:cNvPr>
            <p:cNvPicPr>
              <a:picLocks noChangeAspect="1"/>
            </p:cNvPicPr>
            <p:nvPr/>
          </p:nvPicPr>
          <p:blipFill rotWithShape="1">
            <a:blip r:embed="rId3"/>
            <a:srcRect b="7959"/>
            <a:stretch/>
          </p:blipFill>
          <p:spPr>
            <a:xfrm>
              <a:off x="1700464" y="4036588"/>
              <a:ext cx="8801100" cy="2419666"/>
            </a:xfrm>
            <a:prstGeom prst="rect">
              <a:avLst/>
            </a:prstGeom>
          </p:spPr>
        </p:pic>
      </p:grpSp>
    </p:spTree>
    <p:extLst>
      <p:ext uri="{BB962C8B-B14F-4D97-AF65-F5344CB8AC3E}">
        <p14:creationId xmlns:p14="http://schemas.microsoft.com/office/powerpoint/2010/main" val="3654136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Membership “Form” SB 1746</a:t>
            </a:r>
          </a:p>
        </p:txBody>
      </p:sp>
      <p:pic>
        <p:nvPicPr>
          <p:cNvPr id="3" name="Picture 2">
            <a:extLst>
              <a:ext uri="{FF2B5EF4-FFF2-40B4-BE49-F238E27FC236}">
                <a16:creationId xmlns:a16="http://schemas.microsoft.com/office/drawing/2014/main" id="{F87F405B-46B2-4C45-978F-7C90FCEA6B84}"/>
              </a:ext>
            </a:extLst>
          </p:cNvPr>
          <p:cNvPicPr>
            <a:picLocks noChangeAspect="1"/>
          </p:cNvPicPr>
          <p:nvPr/>
        </p:nvPicPr>
        <p:blipFill>
          <a:blip r:embed="rId2"/>
          <a:stretch>
            <a:fillRect/>
          </a:stretch>
        </p:blipFill>
        <p:spPr>
          <a:xfrm>
            <a:off x="785835" y="2065754"/>
            <a:ext cx="10620330" cy="3180013"/>
          </a:xfrm>
          <a:prstGeom prst="rect">
            <a:avLst/>
          </a:prstGeom>
        </p:spPr>
      </p:pic>
    </p:spTree>
    <p:extLst>
      <p:ext uri="{BB962C8B-B14F-4D97-AF65-F5344CB8AC3E}">
        <p14:creationId xmlns:p14="http://schemas.microsoft.com/office/powerpoint/2010/main" val="4133497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Bargaining</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3969526"/>
          </a:xfrm>
        </p:spPr>
        <p:txBody>
          <a:bodyPr>
            <a:noAutofit/>
          </a:bodyPr>
          <a:lstStyle/>
          <a:p>
            <a:r>
              <a:rPr lang="en-US" sz="3200" dirty="0"/>
              <a:t>We made some collaborative progress at the last session and came to tentative agreement on revised Articles 10 (promotions) and 14 (evaluations).</a:t>
            </a:r>
          </a:p>
          <a:p>
            <a:r>
              <a:rPr lang="en-US" sz="3200" dirty="0"/>
              <a:t>You should have received PDFs showing track changes in an email from the bargaining team update on Monday.</a:t>
            </a:r>
          </a:p>
          <a:p>
            <a:r>
              <a:rPr lang="en-US" sz="3200" dirty="0"/>
              <a:t>We know that what faculty want now is discussion about salaries. We’ve made a first offer (for an 11% across-the-board increase), but the BOT has said it’s not ready to talk about salaries.</a:t>
            </a:r>
          </a:p>
          <a:p>
            <a:r>
              <a:rPr lang="en-US" sz="3200" dirty="0"/>
              <a:t>We are making it a priority to begin these most important negotiations at the next bargaining session on April 12.</a:t>
            </a:r>
          </a:p>
          <a:p>
            <a:pPr marL="457200" lvl="1" indent="0">
              <a:buNone/>
            </a:pPr>
            <a:endParaRPr lang="en-US" sz="2800" dirty="0"/>
          </a:p>
          <a:p>
            <a:pPr marL="457200" lvl="1" indent="0">
              <a:buNone/>
            </a:pPr>
            <a:r>
              <a:rPr lang="en-US" sz="2800" dirty="0"/>
              <a:t> </a:t>
            </a:r>
          </a:p>
        </p:txBody>
      </p:sp>
    </p:spTree>
    <p:extLst>
      <p:ext uri="{BB962C8B-B14F-4D97-AF65-F5344CB8AC3E}">
        <p14:creationId xmlns:p14="http://schemas.microsoft.com/office/powerpoint/2010/main" val="4224920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Future Bargaining Sessions</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690688"/>
            <a:ext cx="10515600" cy="3969526"/>
          </a:xfrm>
        </p:spPr>
        <p:txBody>
          <a:bodyPr>
            <a:noAutofit/>
          </a:bodyPr>
          <a:lstStyle/>
          <a:p>
            <a:pPr marL="0" indent="0">
              <a:buNone/>
            </a:pPr>
            <a:r>
              <a:rPr lang="en-US" sz="3200" b="1" dirty="0"/>
              <a:t>Upcoming bargaining sessions: </a:t>
            </a:r>
          </a:p>
          <a:p>
            <a:r>
              <a:rPr lang="en-US" sz="3000" dirty="0"/>
              <a:t>The next session will be </a:t>
            </a:r>
            <a:r>
              <a:rPr lang="en-US" sz="3000" b="1" dirty="0"/>
              <a:t>in person on Friday, April 12, from 9:00 to 1:00</a:t>
            </a:r>
            <a:r>
              <a:rPr lang="en-US" sz="3000" dirty="0"/>
              <a:t>.  Location will be announced when determined. </a:t>
            </a:r>
          </a:p>
          <a:p>
            <a:r>
              <a:rPr lang="en-US" sz="3000" dirty="0"/>
              <a:t>The following two sessions will be </a:t>
            </a:r>
            <a:r>
              <a:rPr lang="en-US" sz="3000" b="1" dirty="0"/>
              <a:t>virtual from 9:00 to 11:00 </a:t>
            </a:r>
            <a:r>
              <a:rPr lang="en-US" sz="3000" dirty="0"/>
              <a:t>on the following Mondays: </a:t>
            </a:r>
            <a:br>
              <a:rPr lang="en-US" sz="3000" dirty="0"/>
            </a:br>
            <a:r>
              <a:rPr lang="en-US" sz="3000" dirty="0"/>
              <a:t>	</a:t>
            </a:r>
            <a:r>
              <a:rPr lang="en-US" sz="3000" b="1" dirty="0"/>
              <a:t>April 15</a:t>
            </a:r>
            <a:br>
              <a:rPr lang="en-US" sz="3000" b="1" dirty="0"/>
            </a:br>
            <a:r>
              <a:rPr lang="en-US" sz="3000" b="1" dirty="0"/>
              <a:t>	April 22</a:t>
            </a:r>
          </a:p>
          <a:p>
            <a:pPr marL="0" indent="0">
              <a:buNone/>
            </a:pPr>
            <a:r>
              <a:rPr lang="en-US" sz="3000" dirty="0"/>
              <a:t>Access virtual sessions here: </a:t>
            </a:r>
            <a:r>
              <a:rPr lang="en-US" sz="2400" b="1" dirty="0">
                <a:hlinkClick r:id="rId2"/>
              </a:rPr>
              <a:t>https://www.fgcu.edu/facultystaff/collective-bargaining/united-faculty-of-florida/#MeetingNoticesDatesMinutes</a:t>
            </a:r>
            <a:r>
              <a:rPr lang="en-US" sz="2400" b="1" dirty="0"/>
              <a:t> </a:t>
            </a:r>
          </a:p>
          <a:p>
            <a:pPr marL="0" indent="0">
              <a:buNone/>
            </a:pPr>
            <a:r>
              <a:rPr lang="en-US" sz="3200" b="1" dirty="0"/>
              <a:t>We encourage EVERYONE who is available to attend.</a:t>
            </a:r>
          </a:p>
          <a:p>
            <a:pPr marL="457200" lvl="1" indent="0">
              <a:buNone/>
            </a:pPr>
            <a:endParaRPr lang="en-US" sz="2800" dirty="0"/>
          </a:p>
          <a:p>
            <a:pPr marL="457200" lvl="1" indent="0">
              <a:buNone/>
            </a:pPr>
            <a:r>
              <a:rPr lang="en-US" sz="2800" dirty="0"/>
              <a:t> </a:t>
            </a:r>
          </a:p>
        </p:txBody>
      </p:sp>
    </p:spTree>
    <p:extLst>
      <p:ext uri="{BB962C8B-B14F-4D97-AF65-F5344CB8AC3E}">
        <p14:creationId xmlns:p14="http://schemas.microsoft.com/office/powerpoint/2010/main" val="232731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a:bodyPr>
          <a:lstStyle/>
          <a:p>
            <a:r>
              <a:rPr lang="en-US" sz="6000" b="1" dirty="0">
                <a:solidFill>
                  <a:srgbClr val="00367A"/>
                </a:solidFill>
              </a:rPr>
              <a:t>Merit Pay Committee </a:t>
            </a:r>
          </a:p>
        </p:txBody>
      </p:sp>
      <p:sp>
        <p:nvSpPr>
          <p:cNvPr id="5" name="Content Placeholder 4">
            <a:extLst>
              <a:ext uri="{FF2B5EF4-FFF2-40B4-BE49-F238E27FC236}">
                <a16:creationId xmlns:a16="http://schemas.microsoft.com/office/drawing/2014/main" id="{2295624F-5A8E-F94F-B375-566CE5193F65}"/>
              </a:ext>
            </a:extLst>
          </p:cNvPr>
          <p:cNvSpPr>
            <a:spLocks noGrp="1"/>
          </p:cNvSpPr>
          <p:nvPr>
            <p:ph idx="1"/>
          </p:nvPr>
        </p:nvSpPr>
        <p:spPr>
          <a:xfrm>
            <a:off x="838200" y="1599999"/>
            <a:ext cx="10515600" cy="4895809"/>
          </a:xfrm>
        </p:spPr>
        <p:txBody>
          <a:bodyPr>
            <a:normAutofit/>
          </a:bodyPr>
          <a:lstStyle/>
          <a:p>
            <a:pPr marL="0" indent="0">
              <a:buNone/>
            </a:pPr>
            <a:r>
              <a:rPr lang="en-US" dirty="0"/>
              <a:t>Adjustment to 2023-2024 Merit Pay Plan to accurately reflect FPED timeline:</a:t>
            </a:r>
          </a:p>
          <a:p>
            <a:pPr marL="0" indent="0">
              <a:buNone/>
            </a:pPr>
            <a:endParaRPr lang="en-US" dirty="0"/>
          </a:p>
          <a:p>
            <a:pPr marL="0" indent="0">
              <a:buNone/>
            </a:pPr>
            <a:r>
              <a:rPr lang="en-US" sz="2400" b="1" dirty="0"/>
              <a:t>Nine Month Faculty </a:t>
            </a:r>
          </a:p>
          <a:p>
            <a:r>
              <a:rPr lang="en-US" sz="2400" dirty="0"/>
              <a:t>April 30: Evaluator/supervisor returns </a:t>
            </a:r>
            <a:r>
              <a:rPr lang="en-US" sz="2400" b="1" dirty="0"/>
              <a:t>proposed draft </a:t>
            </a:r>
            <a:r>
              <a:rPr lang="en-US" sz="2400" dirty="0"/>
              <a:t>written annual evaluation to faculty member. </a:t>
            </a:r>
          </a:p>
          <a:p>
            <a:r>
              <a:rPr lang="en-US" sz="2400" dirty="0"/>
              <a:t>June 5: The </a:t>
            </a:r>
            <a:r>
              <a:rPr lang="en-US" sz="2400" b="1" dirty="0"/>
              <a:t>finalized</a:t>
            </a:r>
            <a:r>
              <a:rPr lang="en-US" sz="2400" dirty="0"/>
              <a:t> annual evaluation is signed by both the evaluator/supervisor and faculty member.</a:t>
            </a:r>
          </a:p>
          <a:p>
            <a:pPr marL="0" indent="0">
              <a:buNone/>
            </a:pPr>
            <a:endParaRPr lang="en-US" sz="2400" dirty="0"/>
          </a:p>
          <a:p>
            <a:pPr marL="0" indent="0">
              <a:buNone/>
            </a:pPr>
            <a:r>
              <a:rPr lang="en-US" sz="2400" b="1" dirty="0"/>
              <a:t>Twelve Month Faculty </a:t>
            </a:r>
          </a:p>
          <a:p>
            <a:pPr marL="0" indent="0">
              <a:buNone/>
            </a:pPr>
            <a:r>
              <a:rPr lang="en-US" sz="2400" dirty="0"/>
              <a:t>• June 30: Evaluation completed.</a:t>
            </a:r>
          </a:p>
        </p:txBody>
      </p:sp>
    </p:spTree>
    <p:extLst>
      <p:ext uri="{BB962C8B-B14F-4D97-AF65-F5344CB8AC3E}">
        <p14:creationId xmlns:p14="http://schemas.microsoft.com/office/powerpoint/2010/main" val="45341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a:bodyPr>
          <a:lstStyle/>
          <a:p>
            <a:r>
              <a:rPr lang="en-US" sz="6000" b="1" dirty="0">
                <a:solidFill>
                  <a:srgbClr val="00367A"/>
                </a:solidFill>
              </a:rPr>
              <a:t>FPED Annual Evaluation Timeline</a:t>
            </a:r>
          </a:p>
        </p:txBody>
      </p:sp>
      <p:pic>
        <p:nvPicPr>
          <p:cNvPr id="3" name="Picture 2">
            <a:extLst>
              <a:ext uri="{FF2B5EF4-FFF2-40B4-BE49-F238E27FC236}">
                <a16:creationId xmlns:a16="http://schemas.microsoft.com/office/drawing/2014/main" id="{0D0927B0-1453-274D-841E-B89556E9FD66}"/>
              </a:ext>
            </a:extLst>
          </p:cNvPr>
          <p:cNvPicPr>
            <a:picLocks noChangeAspect="1"/>
          </p:cNvPicPr>
          <p:nvPr/>
        </p:nvPicPr>
        <p:blipFill>
          <a:blip r:embed="rId2"/>
          <a:stretch>
            <a:fillRect/>
          </a:stretch>
        </p:blipFill>
        <p:spPr>
          <a:xfrm>
            <a:off x="1590899" y="1486563"/>
            <a:ext cx="9010202" cy="4705522"/>
          </a:xfrm>
          <a:prstGeom prst="rect">
            <a:avLst/>
          </a:prstGeom>
        </p:spPr>
      </p:pic>
      <p:sp>
        <p:nvSpPr>
          <p:cNvPr id="7" name="Rounded Rectangle 6">
            <a:extLst>
              <a:ext uri="{FF2B5EF4-FFF2-40B4-BE49-F238E27FC236}">
                <a16:creationId xmlns:a16="http://schemas.microsoft.com/office/drawing/2014/main" id="{0A81EC6F-05ED-DC48-A56D-4A65D69658F1}"/>
              </a:ext>
            </a:extLst>
          </p:cNvPr>
          <p:cNvSpPr/>
          <p:nvPr/>
        </p:nvSpPr>
        <p:spPr>
          <a:xfrm>
            <a:off x="1997242" y="3128211"/>
            <a:ext cx="8446169" cy="818147"/>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1FC5C38-B6DB-9843-B9C3-3D217E2470F4}"/>
              </a:ext>
            </a:extLst>
          </p:cNvPr>
          <p:cNvSpPr/>
          <p:nvPr/>
        </p:nvSpPr>
        <p:spPr>
          <a:xfrm>
            <a:off x="1997242" y="4658722"/>
            <a:ext cx="8446169" cy="818147"/>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E446C4-DEA4-D641-904D-2FB9F5C11A8F}"/>
              </a:ext>
            </a:extLst>
          </p:cNvPr>
          <p:cNvSpPr txBox="1"/>
          <p:nvPr/>
        </p:nvSpPr>
        <p:spPr>
          <a:xfrm>
            <a:off x="8672514" y="6109858"/>
            <a:ext cx="1528762" cy="369332"/>
          </a:xfrm>
          <a:prstGeom prst="rect">
            <a:avLst/>
          </a:prstGeom>
          <a:noFill/>
        </p:spPr>
        <p:txBody>
          <a:bodyPr wrap="square" rtlCol="0">
            <a:spAutoFit/>
          </a:bodyPr>
          <a:lstStyle/>
          <a:p>
            <a:r>
              <a:rPr lang="en-US" b="1" dirty="0"/>
              <a:t>FPED Page 15</a:t>
            </a:r>
          </a:p>
        </p:txBody>
      </p:sp>
    </p:spTree>
    <p:extLst>
      <p:ext uri="{BB962C8B-B14F-4D97-AF65-F5344CB8AC3E}">
        <p14:creationId xmlns:p14="http://schemas.microsoft.com/office/powerpoint/2010/main" val="1138793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a:bodyPr>
          <a:lstStyle/>
          <a:p>
            <a:r>
              <a:rPr lang="en-US" sz="6000" b="1" dirty="0">
                <a:solidFill>
                  <a:srgbClr val="00367A"/>
                </a:solidFill>
              </a:rPr>
              <a:t>FPED Annual Evaluation Timeline</a:t>
            </a:r>
          </a:p>
        </p:txBody>
      </p:sp>
      <p:pic>
        <p:nvPicPr>
          <p:cNvPr id="4" name="Picture 3">
            <a:extLst>
              <a:ext uri="{FF2B5EF4-FFF2-40B4-BE49-F238E27FC236}">
                <a16:creationId xmlns:a16="http://schemas.microsoft.com/office/drawing/2014/main" id="{FDAE7A38-4C81-5949-B8F8-22E9BE2ACFEB}"/>
              </a:ext>
            </a:extLst>
          </p:cNvPr>
          <p:cNvPicPr>
            <a:picLocks noChangeAspect="1"/>
          </p:cNvPicPr>
          <p:nvPr/>
        </p:nvPicPr>
        <p:blipFill>
          <a:blip r:embed="rId2"/>
          <a:stretch>
            <a:fillRect/>
          </a:stretch>
        </p:blipFill>
        <p:spPr>
          <a:xfrm>
            <a:off x="1345905" y="1888117"/>
            <a:ext cx="10104840" cy="3452812"/>
          </a:xfrm>
          <a:prstGeom prst="rect">
            <a:avLst/>
          </a:prstGeom>
        </p:spPr>
      </p:pic>
      <p:sp>
        <p:nvSpPr>
          <p:cNvPr id="5" name="Rounded Rectangle 4">
            <a:extLst>
              <a:ext uri="{FF2B5EF4-FFF2-40B4-BE49-F238E27FC236}">
                <a16:creationId xmlns:a16="http://schemas.microsoft.com/office/drawing/2014/main" id="{1D0EDB67-D3CD-BC4E-8F26-1F7DC0FE2F82}"/>
              </a:ext>
            </a:extLst>
          </p:cNvPr>
          <p:cNvSpPr/>
          <p:nvPr/>
        </p:nvSpPr>
        <p:spPr>
          <a:xfrm>
            <a:off x="1782930" y="3785436"/>
            <a:ext cx="8418346" cy="586539"/>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4A98BD1-5B7B-2C46-9F8E-213A5DAE4491}"/>
              </a:ext>
            </a:extLst>
          </p:cNvPr>
          <p:cNvSpPr txBox="1"/>
          <p:nvPr/>
        </p:nvSpPr>
        <p:spPr>
          <a:xfrm>
            <a:off x="8672514" y="6109858"/>
            <a:ext cx="1528762" cy="369332"/>
          </a:xfrm>
          <a:prstGeom prst="rect">
            <a:avLst/>
          </a:prstGeom>
          <a:noFill/>
        </p:spPr>
        <p:txBody>
          <a:bodyPr wrap="square" rtlCol="0">
            <a:spAutoFit/>
          </a:bodyPr>
          <a:lstStyle/>
          <a:p>
            <a:r>
              <a:rPr lang="en-US" b="1" dirty="0"/>
              <a:t>FPED Page 16</a:t>
            </a:r>
          </a:p>
        </p:txBody>
      </p:sp>
    </p:spTree>
    <p:extLst>
      <p:ext uri="{BB962C8B-B14F-4D97-AF65-F5344CB8AC3E}">
        <p14:creationId xmlns:p14="http://schemas.microsoft.com/office/powerpoint/2010/main" val="2462733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fontScale="90000"/>
          </a:bodyPr>
          <a:lstStyle/>
          <a:p>
            <a:r>
              <a:rPr lang="en-US" sz="6000" b="1" dirty="0">
                <a:solidFill>
                  <a:srgbClr val="00367A"/>
                </a:solidFill>
              </a:rPr>
              <a:t>Compression &amp; Inversion Committee </a:t>
            </a:r>
          </a:p>
        </p:txBody>
      </p:sp>
      <p:sp>
        <p:nvSpPr>
          <p:cNvPr id="5" name="Content Placeholder 4">
            <a:extLst>
              <a:ext uri="{FF2B5EF4-FFF2-40B4-BE49-F238E27FC236}">
                <a16:creationId xmlns:a16="http://schemas.microsoft.com/office/drawing/2014/main" id="{2295624F-5A8E-F94F-B375-566CE5193F65}"/>
              </a:ext>
            </a:extLst>
          </p:cNvPr>
          <p:cNvSpPr>
            <a:spLocks noGrp="1"/>
          </p:cNvSpPr>
          <p:nvPr>
            <p:ph idx="1"/>
          </p:nvPr>
        </p:nvSpPr>
        <p:spPr>
          <a:xfrm>
            <a:off x="838200" y="1599998"/>
            <a:ext cx="10515601" cy="4503919"/>
          </a:xfrm>
        </p:spPr>
        <p:txBody>
          <a:bodyPr>
            <a:noAutofit/>
          </a:bodyPr>
          <a:lstStyle/>
          <a:p>
            <a:pPr marL="0" indent="0">
              <a:buNone/>
            </a:pPr>
            <a:r>
              <a:rPr lang="en-US" sz="3200" b="1" dirty="0"/>
              <a:t>Update from Kara Winton, C&amp;I Committee Co-Chair: </a:t>
            </a:r>
          </a:p>
          <a:p>
            <a:r>
              <a:rPr lang="en-US" sz="3200" dirty="0"/>
              <a:t>As mentioned previously, we’ve worked hard and established a methodology to group employees for comparison and calculate compression.</a:t>
            </a:r>
          </a:p>
          <a:p>
            <a:r>
              <a:rPr lang="en-US" sz="3200" dirty="0"/>
              <a:t>We are working on a methodology to analyze inversion.</a:t>
            </a:r>
          </a:p>
          <a:p>
            <a:r>
              <a:rPr lang="en-US" sz="3200" dirty="0"/>
              <a:t>After that, we will need to decide how to allocate the $300,000 negotiated. </a:t>
            </a:r>
          </a:p>
          <a:p>
            <a:r>
              <a:rPr lang="en-US" sz="3200" dirty="0"/>
              <a:t>The team will make a full report outlining process when it is complete.</a:t>
            </a:r>
          </a:p>
          <a:p>
            <a:pPr marL="0" indent="0">
              <a:buNone/>
            </a:pPr>
            <a:endParaRPr lang="en-US" dirty="0"/>
          </a:p>
        </p:txBody>
      </p:sp>
    </p:spTree>
    <p:extLst>
      <p:ext uri="{BB962C8B-B14F-4D97-AF65-F5344CB8AC3E}">
        <p14:creationId xmlns:p14="http://schemas.microsoft.com/office/powerpoint/2010/main" val="1395947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Call for Service</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4639424"/>
          </a:xfrm>
        </p:spPr>
        <p:txBody>
          <a:bodyPr>
            <a:noAutofit/>
          </a:bodyPr>
          <a:lstStyle/>
          <a:p>
            <a:pPr marL="0" indent="0">
              <a:buNone/>
            </a:pPr>
            <a:r>
              <a:rPr lang="en-US" sz="3000" dirty="0"/>
              <a:t>UFF-FGCU will soon be putting out a call for service for the 2024-2025 Academic Year (serves from August 1, 2024 to July 31, 2025). </a:t>
            </a:r>
          </a:p>
          <a:p>
            <a:pPr marL="0" indent="0">
              <a:buNone/>
            </a:pPr>
            <a:r>
              <a:rPr lang="en-US" sz="3000" b="1" dirty="0">
                <a:solidFill>
                  <a:srgbClr val="C00000"/>
                </a:solidFill>
              </a:rPr>
              <a:t>We absolutely MUST have more involvement in UFF-FGCU service or your union officers are going to burn out! </a:t>
            </a:r>
          </a:p>
          <a:p>
            <a:pPr marL="0" indent="0">
              <a:buNone/>
            </a:pPr>
            <a:r>
              <a:rPr lang="en-US" sz="3000" b="1" dirty="0">
                <a:solidFill>
                  <a:schemeClr val="accent5">
                    <a:lumMod val="75000"/>
                  </a:schemeClr>
                </a:solidFill>
              </a:rPr>
              <a:t>Please consider serving in one of the following roles: </a:t>
            </a:r>
          </a:p>
          <a:p>
            <a:pPr lvl="1"/>
            <a:r>
              <a:rPr lang="en-US" sz="2800" dirty="0"/>
              <a:t>Vice President </a:t>
            </a:r>
          </a:p>
          <a:p>
            <a:pPr lvl="1"/>
            <a:r>
              <a:rPr lang="en-US" sz="2800" dirty="0"/>
              <a:t>Bargaining Team </a:t>
            </a:r>
          </a:p>
          <a:p>
            <a:pPr lvl="1"/>
            <a:r>
              <a:rPr lang="en-US" sz="2800" dirty="0"/>
              <a:t>Diversity Team</a:t>
            </a:r>
          </a:p>
          <a:p>
            <a:pPr lvl="1"/>
            <a:r>
              <a:rPr lang="en-US" sz="2800" dirty="0"/>
              <a:t>Grievance Team</a:t>
            </a:r>
          </a:p>
          <a:p>
            <a:pPr lvl="1"/>
            <a:r>
              <a:rPr lang="en-US" sz="2800" dirty="0"/>
              <a:t>Steward Team</a:t>
            </a:r>
          </a:p>
          <a:p>
            <a:pPr marL="457200" lvl="1" indent="0">
              <a:buNone/>
            </a:pPr>
            <a:r>
              <a:rPr lang="en-US" sz="2800" dirty="0"/>
              <a:t> </a:t>
            </a:r>
          </a:p>
        </p:txBody>
      </p:sp>
    </p:spTree>
    <p:extLst>
      <p:ext uri="{BB962C8B-B14F-4D97-AF65-F5344CB8AC3E}">
        <p14:creationId xmlns:p14="http://schemas.microsoft.com/office/powerpoint/2010/main" val="221901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a:bodyPr>
          <a:lstStyle/>
          <a:p>
            <a:r>
              <a:rPr lang="en-US" sz="6000" b="1" dirty="0">
                <a:solidFill>
                  <a:srgbClr val="00367A"/>
                </a:solidFill>
              </a:rPr>
              <a:t>Chapter Meeting &amp; Social</a:t>
            </a:r>
          </a:p>
        </p:txBody>
      </p:sp>
      <p:sp>
        <p:nvSpPr>
          <p:cNvPr id="5" name="Content Placeholder 4">
            <a:extLst>
              <a:ext uri="{FF2B5EF4-FFF2-40B4-BE49-F238E27FC236}">
                <a16:creationId xmlns:a16="http://schemas.microsoft.com/office/drawing/2014/main" id="{2295624F-5A8E-F94F-B375-566CE5193F65}"/>
              </a:ext>
            </a:extLst>
          </p:cNvPr>
          <p:cNvSpPr>
            <a:spLocks noGrp="1"/>
          </p:cNvSpPr>
          <p:nvPr>
            <p:ph idx="1"/>
          </p:nvPr>
        </p:nvSpPr>
        <p:spPr>
          <a:xfrm>
            <a:off x="838200" y="1599998"/>
            <a:ext cx="10515601" cy="4503919"/>
          </a:xfrm>
        </p:spPr>
        <p:txBody>
          <a:bodyPr>
            <a:noAutofit/>
          </a:bodyPr>
          <a:lstStyle/>
          <a:p>
            <a:pPr marL="0" indent="0">
              <a:buNone/>
            </a:pPr>
            <a:r>
              <a:rPr lang="en-US" sz="3200" b="1" dirty="0"/>
              <a:t>The UFF-FGCU Executive Committee is plans to schedule a spring chapter meeting and/or final social. </a:t>
            </a:r>
          </a:p>
          <a:p>
            <a:r>
              <a:rPr lang="en-US" sz="3200" dirty="0"/>
              <a:t>Typically hold one chapter meeting and one social each fall and spring semester. </a:t>
            </a:r>
          </a:p>
          <a:p>
            <a:r>
              <a:rPr lang="en-US" sz="3200" dirty="0"/>
              <a:t>Previous chapter meeting held in early Fall 2023. Previous social was February 16. </a:t>
            </a:r>
          </a:p>
          <a:p>
            <a:r>
              <a:rPr lang="en-US" sz="3200" dirty="0"/>
              <a:t>Members and non-members interested in joining are welcome to attend. </a:t>
            </a:r>
          </a:p>
          <a:p>
            <a:r>
              <a:rPr lang="en-US" sz="3200" dirty="0"/>
              <a:t>IF we can get something planned, turn around time will be short. Please keep an eye out for announcement.</a:t>
            </a:r>
          </a:p>
          <a:p>
            <a:pPr marL="0" indent="0">
              <a:buNone/>
            </a:pPr>
            <a:endParaRPr lang="en-US" dirty="0"/>
          </a:p>
        </p:txBody>
      </p:sp>
    </p:spTree>
    <p:extLst>
      <p:ext uri="{BB962C8B-B14F-4D97-AF65-F5344CB8AC3E}">
        <p14:creationId xmlns:p14="http://schemas.microsoft.com/office/powerpoint/2010/main" val="3695830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572493" y="238539"/>
            <a:ext cx="11018520" cy="1434415"/>
          </a:xfrm>
        </p:spPr>
        <p:txBody>
          <a:bodyPr anchor="b">
            <a:normAutofit/>
          </a:bodyPr>
          <a:lstStyle/>
          <a:p>
            <a:r>
              <a:rPr lang="en-US" sz="5400" b="1" dirty="0">
                <a:solidFill>
                  <a:srgbClr val="00367A"/>
                </a:solidFill>
              </a:rPr>
              <a:t>Questions?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572493" y="2071316"/>
            <a:ext cx="6713552" cy="4119172"/>
          </a:xfrm>
        </p:spPr>
        <p:txBody>
          <a:bodyPr anchor="t">
            <a:normAutofit/>
          </a:bodyPr>
          <a:lstStyle/>
          <a:p>
            <a:pPr marL="457200" lvl="1" indent="0">
              <a:buNone/>
            </a:pPr>
            <a:r>
              <a:rPr lang="en-US" sz="2800" dirty="0"/>
              <a:t>Please reach out to </a:t>
            </a:r>
          </a:p>
          <a:p>
            <a:pPr marL="457200" lvl="1" indent="0">
              <a:buNone/>
            </a:pPr>
            <a:r>
              <a:rPr lang="en-US" sz="2800" dirty="0" err="1"/>
              <a:t>Carolynne</a:t>
            </a:r>
            <a:r>
              <a:rPr lang="en-US" sz="2800" dirty="0"/>
              <a:t> </a:t>
            </a:r>
            <a:r>
              <a:rPr lang="en-US" sz="2800" dirty="0" err="1"/>
              <a:t>Gischel</a:t>
            </a:r>
            <a:r>
              <a:rPr lang="en-US" sz="2800" dirty="0"/>
              <a:t>, UFF-FGCU President </a:t>
            </a:r>
          </a:p>
          <a:p>
            <a:pPr marL="457200" lvl="1" indent="0">
              <a:buNone/>
            </a:pPr>
            <a:r>
              <a:rPr lang="en-US" sz="2800" dirty="0"/>
              <a:t>with any questions: </a:t>
            </a:r>
          </a:p>
          <a:p>
            <a:pPr marL="457200" lvl="1" indent="0">
              <a:buNone/>
            </a:pPr>
            <a:r>
              <a:rPr lang="en-US" sz="2800" dirty="0">
                <a:hlinkClick r:id="rId2"/>
              </a:rPr>
              <a:t>cgischel@fgcu.edu</a:t>
            </a:r>
            <a:r>
              <a:rPr lang="en-US" sz="2800" dirty="0"/>
              <a:t> or </a:t>
            </a:r>
            <a:r>
              <a:rPr lang="en-US" sz="2800" dirty="0">
                <a:hlinkClick r:id="rId3"/>
              </a:rPr>
              <a:t>cgischel@gmail.com</a:t>
            </a:r>
            <a:r>
              <a:rPr lang="en-US" sz="2800" dirty="0"/>
              <a:t> </a:t>
            </a:r>
          </a:p>
          <a:p>
            <a:pPr marL="457200" lvl="1" indent="0">
              <a:buNone/>
            </a:pPr>
            <a:endParaRPr lang="en-US" sz="2800" dirty="0"/>
          </a:p>
          <a:p>
            <a:pPr marL="457200" lvl="1" indent="0">
              <a:buNone/>
            </a:pPr>
            <a:r>
              <a:rPr lang="en-US" sz="2800" b="1" i="1" dirty="0">
                <a:solidFill>
                  <a:srgbClr val="00367A"/>
                </a:solidFill>
              </a:rPr>
              <a:t>Stronger together! </a:t>
            </a:r>
          </a:p>
          <a:p>
            <a:pPr marL="457200" lvl="1" indent="0">
              <a:buNone/>
            </a:pPr>
            <a:endParaRPr lang="en-US" sz="2200" dirty="0"/>
          </a:p>
        </p:txBody>
      </p:sp>
      <p:pic>
        <p:nvPicPr>
          <p:cNvPr id="5" name="Picture 4" descr="A blue square with white text&#10;&#10;Description automatically generated">
            <a:extLst>
              <a:ext uri="{FF2B5EF4-FFF2-40B4-BE49-F238E27FC236}">
                <a16:creationId xmlns:a16="http://schemas.microsoft.com/office/drawing/2014/main" id="{639A9AE2-9135-224E-9E39-B24485B397BF}"/>
              </a:ext>
            </a:extLst>
          </p:cNvPr>
          <p:cNvPicPr>
            <a:picLocks noChangeAspect="1"/>
          </p:cNvPicPr>
          <p:nvPr/>
        </p:nvPicPr>
        <p:blipFill rotWithShape="1">
          <a:blip r:embed="rId4"/>
          <a:srcRect l="1551" r="2241" b="-3"/>
          <a:stretch/>
        </p:blipFill>
        <p:spPr>
          <a:xfrm>
            <a:off x="8270770" y="2093976"/>
            <a:ext cx="3345951" cy="3477926"/>
          </a:xfrm>
          <a:prstGeom prst="rect">
            <a:avLst/>
          </a:prstGeom>
        </p:spPr>
      </p:pic>
    </p:spTree>
    <p:extLst>
      <p:ext uri="{BB962C8B-B14F-4D97-AF65-F5344CB8AC3E}">
        <p14:creationId xmlns:p14="http://schemas.microsoft.com/office/powerpoint/2010/main" val="798916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3371</TotalTime>
  <Words>909</Words>
  <Application>Microsoft Office PowerPoint</Application>
  <PresentationFormat>Widescreen</PresentationFormat>
  <Paragraphs>90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Office Theme</vt:lpstr>
      <vt:lpstr>PowerPoint Presentation</vt:lpstr>
      <vt:lpstr>Topics</vt:lpstr>
      <vt:lpstr>UFF-FGCU Membership Density – 61%</vt:lpstr>
      <vt:lpstr>Recertification Process Update</vt:lpstr>
      <vt:lpstr>Membership “Form” SB 1746</vt:lpstr>
      <vt:lpstr>Membership “Form” SB 1746</vt:lpstr>
      <vt:lpstr>Membership “Form” SB 1746</vt:lpstr>
      <vt:lpstr>Membership “Form” SB 1746</vt:lpstr>
      <vt:lpstr>Bargaining</vt:lpstr>
      <vt:lpstr>Future Bargaining Sessions</vt:lpstr>
      <vt:lpstr>Merit Pay Committee </vt:lpstr>
      <vt:lpstr>FPED Annual Evaluation Timeline</vt:lpstr>
      <vt:lpstr>FPED Annual Evaluation Timeline</vt:lpstr>
      <vt:lpstr>Compression &amp; Inversion Committee </vt:lpstr>
      <vt:lpstr>Call for Service</vt:lpstr>
      <vt:lpstr>Chapter Meeting &amp; Social</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Gischel, Dr. Carolynne</dc:creator>
  <cp:lastModifiedBy>Sadighi, Dr. Tammy</cp:lastModifiedBy>
  <cp:revision>19</cp:revision>
  <dcterms:created xsi:type="dcterms:W3CDTF">2024-01-26T01:35:21Z</dcterms:created>
  <dcterms:modified xsi:type="dcterms:W3CDTF">2024-04-09T15:16:09Z</dcterms:modified>
</cp:coreProperties>
</file>