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301" r:id="rId4"/>
    <p:sldId id="309" r:id="rId5"/>
    <p:sldId id="312" r:id="rId6"/>
    <p:sldId id="302" r:id="rId7"/>
    <p:sldId id="293" r:id="rId8"/>
    <p:sldId id="311" r:id="rId9"/>
    <p:sldId id="310" r:id="rId10"/>
    <p:sldId id="305" r:id="rId11"/>
    <p:sldId id="28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BF1400"/>
    <a:srgbClr val="00367A"/>
    <a:srgbClr val="00264E"/>
    <a:srgbClr val="00316E"/>
    <a:srgbClr val="0120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427"/>
  </p:normalViewPr>
  <p:slideViewPr>
    <p:cSldViewPr snapToGrid="0" snapToObjects="1">
      <p:cViewPr varScale="1">
        <p:scale>
          <a:sx n="108" d="100"/>
          <a:sy n="108" d="100"/>
        </p:scale>
        <p:origin x="678" y="9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FBE3B-33CA-9E4A-9725-CB3F8094ADFF}" type="datetimeFigureOut">
              <a:rPr lang="en-US" smtClean="0"/>
              <a:t>4/9/2024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1AFB7-80E2-134C-812B-28AE81915838}" type="slidenum">
              <a:rPr lang="en-US" smtClean="0"/>
              <a:t>‹#›</a:t>
            </a:fld>
            <a:endParaRPr lang="en-US"/>
          </a:p>
        </p:txBody>
      </p:sp>
    </p:spTree>
    <p:extLst>
      <p:ext uri="{BB962C8B-B14F-4D97-AF65-F5344CB8AC3E}">
        <p14:creationId xmlns:p14="http://schemas.microsoft.com/office/powerpoint/2010/main" val="260748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03017-C973-A142-AE15-B7C2EFEC83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5F9FF2-E809-3849-9519-E1F250611B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A50FDE-205A-C54A-842F-3C7C5CE6368B}"/>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EE001B67-051B-4146-B95C-DEED334591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C974F-0D3C-374D-BFF9-61E1C3137AC1}"/>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22903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4DDB8-169F-494E-99ED-2475930D3C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144BD0-DF4C-DE48-8E99-AAC79E654B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18D25-8A58-9A41-BA92-F829A63EB7C3}"/>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FBCC5F2E-1F6D-7A43-8CD6-EBE7B2EE2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70794-721E-DD4A-8543-6CC3B03D63EE}"/>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2819671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EB3B-F665-B141-9D0C-93AB6E09AE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0C70CE-9578-6B4B-B8AF-8BADD703C2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E2C794-FE3E-6344-B63B-0B33033CF00A}"/>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4F65F07A-A309-204E-9996-CFEE84A46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4E6C7F-87EC-6347-AC9D-B229FBFC60D7}"/>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370542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8235-3685-5644-B695-A51FDD5FE9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59B63C-00D8-C848-830B-9A426C0399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5C62EA-CC7F-5049-A1CF-CE71A1D2CC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E3A85E-106F-9B48-84DE-31BF686534EE}"/>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6" name="Footer Placeholder 5">
            <a:extLst>
              <a:ext uri="{FF2B5EF4-FFF2-40B4-BE49-F238E27FC236}">
                <a16:creationId xmlns:a16="http://schemas.microsoft.com/office/drawing/2014/main" id="{80A3AC5C-CFC7-5748-81C9-2CEDFB3A1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82C9E1-7FCC-7A4E-9C74-797F6B94E48C}"/>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115135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C8BF-05B9-3740-AE95-D0A443F839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C92926-5130-614B-8066-A3D0E587AD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4FBC0D-CEB4-DB4A-9C3E-C7B674A988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311D5E-89FC-1F49-B95D-1258C707D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45C5D6-0401-984E-8314-9005DF974B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503874-A25B-7342-92D4-B1266E70382F}"/>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8" name="Footer Placeholder 7">
            <a:extLst>
              <a:ext uri="{FF2B5EF4-FFF2-40B4-BE49-F238E27FC236}">
                <a16:creationId xmlns:a16="http://schemas.microsoft.com/office/drawing/2014/main" id="{B25DF9B9-41B8-C845-9C32-8FEC887D21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FA65BF-18E6-334A-A0A5-E23598B4C343}"/>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762785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10F4-EFDF-CB42-A4B2-8B793E34EF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00CD90-FF47-0249-8F8B-055CB6D0EDC1}"/>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4" name="Footer Placeholder 3">
            <a:extLst>
              <a:ext uri="{FF2B5EF4-FFF2-40B4-BE49-F238E27FC236}">
                <a16:creationId xmlns:a16="http://schemas.microsoft.com/office/drawing/2014/main" id="{66EE7EA7-AB0C-9242-A61B-BBA39735B0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9D61BD-9E68-4A4C-AE09-18EC1BC1689B}"/>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2355179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9FE629-ECC9-B94D-A85D-D75CA2292474}"/>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3" name="Footer Placeholder 2">
            <a:extLst>
              <a:ext uri="{FF2B5EF4-FFF2-40B4-BE49-F238E27FC236}">
                <a16:creationId xmlns:a16="http://schemas.microsoft.com/office/drawing/2014/main" id="{752A2D2D-4CE6-744B-AF0E-34C818F8EC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F4C68B-81C8-6E4C-8943-47C663CBB97C}"/>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290912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DD5E-022B-F244-BAAE-E6A1C64844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777602-A545-D349-A6EC-35A1C3E4F2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A2FA29-49B2-C241-9907-AA8C5146F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75BF81-40EF-9F4E-AF6A-8B652CEE9683}"/>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6" name="Footer Placeholder 5">
            <a:extLst>
              <a:ext uri="{FF2B5EF4-FFF2-40B4-BE49-F238E27FC236}">
                <a16:creationId xmlns:a16="http://schemas.microsoft.com/office/drawing/2014/main" id="{DBD0A980-B50C-0B47-8BBA-5243B6DD75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D81DD7-F414-1142-93B2-FD02160854DF}"/>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320233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ED797-E335-7847-9FB7-F0B8B9BC6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2FD815-74E0-8D45-B7EE-A70199760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9F6E2D-2EEA-C14A-B8B9-3ECFC733BE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1ADDB-B798-F44F-81AB-725D2B751400}"/>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6" name="Footer Placeholder 5">
            <a:extLst>
              <a:ext uri="{FF2B5EF4-FFF2-40B4-BE49-F238E27FC236}">
                <a16:creationId xmlns:a16="http://schemas.microsoft.com/office/drawing/2014/main" id="{C0086897-6175-C74B-80CE-7B78D1CF5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21D0D3-7092-6046-8505-8B4F2E74878E}"/>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50892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18BC-A618-D34E-AD3A-37AA82CF81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6EF35C-418F-4E4C-98AE-0874FE11DD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EE6755-AB4B-4B47-A723-920EF3E3288C}"/>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D7B5F452-C1C6-7B4F-B7E7-2D5484747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5A839-F81B-F442-831B-9F266084E9DD}"/>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481153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E7C98C-FC67-DD4B-ACF6-6BE9BE8E57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803B1A-E52D-D74D-AE95-6B57477580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18AF2F-8A19-AB47-9292-9B4FF6BA3CE0}"/>
              </a:ext>
            </a:extLst>
          </p:cNvPr>
          <p:cNvSpPr>
            <a:spLocks noGrp="1"/>
          </p:cNvSpPr>
          <p:nvPr>
            <p:ph type="dt" sz="half" idx="10"/>
          </p:nvPr>
        </p:nvSpPr>
        <p:spPr/>
        <p:txBody>
          <a:body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5915B23E-1F12-F647-ABDA-17C89AA3A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F7554-457B-AF43-BA5A-C5AC99C9946B}"/>
              </a:ext>
            </a:extLst>
          </p:cNvPr>
          <p:cNvSpPr>
            <a:spLocks noGrp="1"/>
          </p:cNvSpPr>
          <p:nvPr>
            <p:ph type="sldNum" sz="quarter" idx="12"/>
          </p:nvPr>
        </p:nvSpPr>
        <p:spPr/>
        <p:txBody>
          <a:bodyPr/>
          <a:lstStyle/>
          <a:p>
            <a:fld id="{6D8CD1DD-09F8-054A-AA1B-E33CDEB2A350}" type="slidenum">
              <a:rPr lang="en-US" smtClean="0"/>
              <a:t>‹#›</a:t>
            </a:fld>
            <a:endParaRPr lang="en-US"/>
          </a:p>
        </p:txBody>
      </p:sp>
    </p:spTree>
    <p:extLst>
      <p:ext uri="{BB962C8B-B14F-4D97-AF65-F5344CB8AC3E}">
        <p14:creationId xmlns:p14="http://schemas.microsoft.com/office/powerpoint/2010/main" val="1700939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71149-F439-BC42-9B00-2477FCF3FC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27014E-2C79-4943-9B5F-BB02F165CF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FB037-57CB-E747-AEAF-4F816FC49A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8E118-E188-BE49-945F-AE223A443EB9}" type="datetimeFigureOut">
              <a:rPr lang="en-US" smtClean="0"/>
              <a:t>4/9/2024</a:t>
            </a:fld>
            <a:endParaRPr lang="en-US"/>
          </a:p>
        </p:txBody>
      </p:sp>
      <p:sp>
        <p:nvSpPr>
          <p:cNvPr id="5" name="Footer Placeholder 4">
            <a:extLst>
              <a:ext uri="{FF2B5EF4-FFF2-40B4-BE49-F238E27FC236}">
                <a16:creationId xmlns:a16="http://schemas.microsoft.com/office/drawing/2014/main" id="{720B9F43-1A80-0B4A-833F-7D4E82BF60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12364-0E02-1245-BF2E-D4DAC43E39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8CD1DD-09F8-054A-AA1B-E33CDEB2A350}" type="slidenum">
              <a:rPr lang="en-US" smtClean="0"/>
              <a:t>‹#›</a:t>
            </a:fld>
            <a:endParaRPr lang="en-US"/>
          </a:p>
        </p:txBody>
      </p:sp>
    </p:spTree>
    <p:extLst>
      <p:ext uri="{BB962C8B-B14F-4D97-AF65-F5344CB8AC3E}">
        <p14:creationId xmlns:p14="http://schemas.microsoft.com/office/powerpoint/2010/main" val="167770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fgcu.edu/facultystaff/collective-bargaining/united-faculty-of-florida/#MeetingNoticesDatesMinut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cgischel@gmail.com" TargetMode="External"/><Relationship Id="rId2" Type="http://schemas.openxmlformats.org/officeDocument/2006/relationships/hyperlink" Target="mailto:cgischel@fgcu.edu"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1D2866C-BBAF-3749-8701-DEAB39600E91}"/>
              </a:ext>
            </a:extLst>
          </p:cNvPr>
          <p:cNvSpPr/>
          <p:nvPr/>
        </p:nvSpPr>
        <p:spPr>
          <a:xfrm>
            <a:off x="3857502" y="2713761"/>
            <a:ext cx="7496413" cy="3004145"/>
          </a:xfrm>
          <a:prstGeom prst="rect">
            <a:avLst/>
          </a:prstGeom>
        </p:spPr>
        <p:txBody>
          <a:bodyPr vert="horz" lIns="91440" tIns="45720" rIns="91440" bIns="45720" rtlCol="0" anchor="b">
            <a:normAutofit fontScale="92500"/>
          </a:bodyPr>
          <a:lstStyle/>
          <a:p>
            <a:pPr algn="ctr">
              <a:lnSpc>
                <a:spcPct val="90000"/>
              </a:lnSpc>
              <a:spcBef>
                <a:spcPct val="0"/>
              </a:spcBef>
              <a:spcAft>
                <a:spcPts val="600"/>
              </a:spcAft>
            </a:pPr>
            <a:r>
              <a:rPr lang="en-US" sz="6000" b="1" dirty="0">
                <a:solidFill>
                  <a:srgbClr val="00367A"/>
                </a:solidFill>
                <a:latin typeface="+mj-lt"/>
                <a:ea typeface="+mj-ea"/>
                <a:cs typeface="+mj-cs"/>
              </a:rPr>
              <a:t>UFF-FGCU </a:t>
            </a:r>
          </a:p>
          <a:p>
            <a:pPr algn="ctr">
              <a:lnSpc>
                <a:spcPct val="90000"/>
              </a:lnSpc>
              <a:spcBef>
                <a:spcPct val="0"/>
              </a:spcBef>
              <a:spcAft>
                <a:spcPts val="600"/>
              </a:spcAft>
            </a:pPr>
            <a:r>
              <a:rPr lang="en-US" sz="6000" b="1" dirty="0">
                <a:latin typeface="+mj-lt"/>
                <a:ea typeface="+mj-ea"/>
                <a:cs typeface="+mj-cs"/>
              </a:rPr>
              <a:t>Report to Faculty Senate</a:t>
            </a:r>
          </a:p>
          <a:p>
            <a:pPr algn="ctr">
              <a:lnSpc>
                <a:spcPct val="90000"/>
              </a:lnSpc>
              <a:spcBef>
                <a:spcPct val="0"/>
              </a:spcBef>
              <a:spcAft>
                <a:spcPts val="600"/>
              </a:spcAft>
            </a:pPr>
            <a:r>
              <a:rPr lang="en-US" sz="6000" b="1" dirty="0">
                <a:latin typeface="+mj-lt"/>
                <a:ea typeface="+mj-ea"/>
                <a:cs typeface="+mj-cs"/>
              </a:rPr>
              <a:t>March 15, 2024</a:t>
            </a:r>
          </a:p>
        </p:txBody>
      </p:sp>
      <p:sp>
        <p:nvSpPr>
          <p:cNvPr id="23" name="Freeform: Shape 2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Picture 6" descr="A blue square with white text&#10;&#10;Description automatically generated">
            <a:extLst>
              <a:ext uri="{FF2B5EF4-FFF2-40B4-BE49-F238E27FC236}">
                <a16:creationId xmlns:a16="http://schemas.microsoft.com/office/drawing/2014/main" id="{548282E4-09AD-954F-9F19-6A89573101BF}"/>
              </a:ext>
            </a:extLst>
          </p:cNvPr>
          <p:cNvPicPr>
            <a:picLocks noChangeAspect="1"/>
          </p:cNvPicPr>
          <p:nvPr/>
        </p:nvPicPr>
        <p:blipFill>
          <a:blip r:embed="rId2"/>
          <a:stretch>
            <a:fillRect/>
          </a:stretch>
        </p:blipFill>
        <p:spPr>
          <a:xfrm>
            <a:off x="1017053" y="658013"/>
            <a:ext cx="2680708" cy="2680708"/>
          </a:xfrm>
          <a:prstGeom prst="rect">
            <a:avLst/>
          </a:prstGeom>
        </p:spPr>
      </p:pic>
    </p:spTree>
    <p:extLst>
      <p:ext uri="{BB962C8B-B14F-4D97-AF65-F5344CB8AC3E}">
        <p14:creationId xmlns:p14="http://schemas.microsoft.com/office/powerpoint/2010/main" val="575345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Topics</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p:txBody>
          <a:bodyPr>
            <a:normAutofit/>
          </a:bodyPr>
          <a:lstStyle/>
          <a:p>
            <a:pPr lvl="1">
              <a:buFont typeface="Wingdings" pitchFamily="2" charset="2"/>
              <a:buChar char="Ø"/>
            </a:pPr>
            <a:r>
              <a:rPr lang="en-US" sz="4000" dirty="0">
                <a:solidFill>
                  <a:schemeClr val="accent1">
                    <a:lumMod val="50000"/>
                  </a:schemeClr>
                </a:solidFill>
              </a:rPr>
              <a:t>Membership Density</a:t>
            </a:r>
          </a:p>
          <a:p>
            <a:pPr lvl="1">
              <a:buFont typeface="Wingdings" pitchFamily="2" charset="2"/>
              <a:buChar char="Ø"/>
            </a:pPr>
            <a:r>
              <a:rPr lang="en-US" sz="4000" dirty="0">
                <a:solidFill>
                  <a:schemeClr val="accent1">
                    <a:lumMod val="50000"/>
                  </a:schemeClr>
                </a:solidFill>
              </a:rPr>
              <a:t>Recertification Process Update</a:t>
            </a:r>
          </a:p>
          <a:p>
            <a:pPr lvl="1">
              <a:buFont typeface="Wingdings" pitchFamily="2" charset="2"/>
              <a:buChar char="Ø"/>
            </a:pPr>
            <a:r>
              <a:rPr lang="en-US" sz="4000" dirty="0">
                <a:solidFill>
                  <a:schemeClr val="accent1">
                    <a:lumMod val="50000"/>
                  </a:schemeClr>
                </a:solidFill>
              </a:rPr>
              <a:t>Call for Service</a:t>
            </a:r>
          </a:p>
          <a:p>
            <a:pPr lvl="1">
              <a:buFont typeface="Wingdings" pitchFamily="2" charset="2"/>
              <a:buChar char="Ø"/>
            </a:pPr>
            <a:r>
              <a:rPr lang="en-US" sz="4000" dirty="0">
                <a:solidFill>
                  <a:schemeClr val="accent1">
                    <a:lumMod val="50000"/>
                  </a:schemeClr>
                </a:solidFill>
              </a:rPr>
              <a:t>Compression &amp; Inversion </a:t>
            </a:r>
          </a:p>
          <a:p>
            <a:pPr lvl="1">
              <a:buFont typeface="Wingdings" pitchFamily="2" charset="2"/>
              <a:buChar char="Ø"/>
            </a:pPr>
            <a:r>
              <a:rPr lang="en-US" sz="4000" dirty="0">
                <a:solidFill>
                  <a:schemeClr val="accent1">
                    <a:lumMod val="50000"/>
                  </a:schemeClr>
                </a:solidFill>
              </a:rPr>
              <a:t>Bargaining</a:t>
            </a:r>
          </a:p>
          <a:p>
            <a:pPr lvl="1">
              <a:buFont typeface="Wingdings" pitchFamily="2" charset="2"/>
              <a:buChar char="Ø"/>
            </a:pPr>
            <a:r>
              <a:rPr lang="en-US" sz="4000" dirty="0">
                <a:solidFill>
                  <a:schemeClr val="accent1">
                    <a:lumMod val="50000"/>
                  </a:schemeClr>
                </a:solidFill>
              </a:rPr>
              <a:t>Questions</a:t>
            </a:r>
          </a:p>
          <a:p>
            <a:pPr marL="0" indent="0">
              <a:buNone/>
            </a:pPr>
            <a:endParaRPr lang="en-US" dirty="0"/>
          </a:p>
        </p:txBody>
      </p:sp>
    </p:spTree>
    <p:extLst>
      <p:ext uri="{BB962C8B-B14F-4D97-AF65-F5344CB8AC3E}">
        <p14:creationId xmlns:p14="http://schemas.microsoft.com/office/powerpoint/2010/main" val="1741324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fontScale="90000"/>
          </a:bodyPr>
          <a:lstStyle/>
          <a:p>
            <a:r>
              <a:rPr lang="en-US" sz="6000" b="1" dirty="0">
                <a:solidFill>
                  <a:srgbClr val="00367A"/>
                </a:solidFill>
              </a:rPr>
              <a:t>UFF-FGCU Membership Density – </a:t>
            </a:r>
            <a:r>
              <a:rPr lang="en-US" sz="6000" b="1" dirty="0">
                <a:solidFill>
                  <a:srgbClr val="0432FF"/>
                </a:solidFill>
              </a:rPr>
              <a:t>61%</a:t>
            </a:r>
          </a:p>
        </p:txBody>
      </p:sp>
      <p:sp>
        <p:nvSpPr>
          <p:cNvPr id="9" name="Content Placeholder 2">
            <a:extLst>
              <a:ext uri="{FF2B5EF4-FFF2-40B4-BE49-F238E27FC236}">
                <a16:creationId xmlns:a16="http://schemas.microsoft.com/office/drawing/2014/main" id="{330F6458-305A-C348-B5BD-C5AAFBB2025B}"/>
              </a:ext>
            </a:extLst>
          </p:cNvPr>
          <p:cNvSpPr>
            <a:spLocks noGrp="1"/>
          </p:cNvSpPr>
          <p:nvPr>
            <p:ph idx="1"/>
          </p:nvPr>
        </p:nvSpPr>
        <p:spPr/>
        <p:txBody>
          <a:bodyPr anchor="t">
            <a:normAutofit fontScale="92500" lnSpcReduction="10000"/>
          </a:bodyPr>
          <a:lstStyle/>
          <a:p>
            <a:pPr marL="0" indent="0">
              <a:spcBef>
                <a:spcPts val="0"/>
              </a:spcBef>
              <a:spcAft>
                <a:spcPts val="600"/>
              </a:spcAft>
              <a:buNone/>
            </a:pPr>
            <a:r>
              <a:rPr lang="en-US" b="1" dirty="0"/>
              <a:t>As of March 13, 2024: </a:t>
            </a:r>
            <a:r>
              <a:rPr lang="en-US" b="1" dirty="0">
                <a:solidFill>
                  <a:schemeClr val="accent5">
                    <a:lumMod val="75000"/>
                  </a:schemeClr>
                </a:solidFill>
              </a:rPr>
              <a:t>Unchanged since February 23, 2024</a:t>
            </a:r>
          </a:p>
          <a:p>
            <a:pPr marL="457200" lvl="1" indent="0">
              <a:spcBef>
                <a:spcPts val="0"/>
              </a:spcBef>
              <a:spcAft>
                <a:spcPts val="600"/>
              </a:spcAft>
              <a:buNone/>
            </a:pPr>
            <a:r>
              <a:rPr lang="en-US" sz="2800" dirty="0"/>
              <a:t>Current dues-paying UFF-FGCU members: </a:t>
            </a:r>
            <a:r>
              <a:rPr lang="en-US" sz="2800" b="1" dirty="0">
                <a:solidFill>
                  <a:srgbClr val="C00000"/>
                </a:solidFill>
              </a:rPr>
              <a:t>333 </a:t>
            </a:r>
          </a:p>
          <a:p>
            <a:pPr marL="457200" lvl="1" indent="0">
              <a:spcBef>
                <a:spcPts val="0"/>
              </a:spcBef>
              <a:spcAft>
                <a:spcPts val="600"/>
              </a:spcAft>
              <a:buNone/>
            </a:pPr>
            <a:r>
              <a:rPr lang="en-US" sz="2800" dirty="0"/>
              <a:t>Total in-unit faculty: </a:t>
            </a:r>
            <a:r>
              <a:rPr lang="en-US" sz="2800" b="1" dirty="0">
                <a:solidFill>
                  <a:srgbClr val="C00000"/>
                </a:solidFill>
              </a:rPr>
              <a:t>546</a:t>
            </a:r>
          </a:p>
          <a:p>
            <a:pPr marL="457200" lvl="1" indent="0">
              <a:spcBef>
                <a:spcPts val="0"/>
              </a:spcBef>
              <a:spcAft>
                <a:spcPts val="600"/>
              </a:spcAft>
              <a:buNone/>
            </a:pPr>
            <a:r>
              <a:rPr lang="en-US" sz="2800" dirty="0"/>
              <a:t>Membership density: </a:t>
            </a:r>
            <a:r>
              <a:rPr lang="en-US" sz="2800" b="1" dirty="0">
                <a:solidFill>
                  <a:srgbClr val="C00000"/>
                </a:solidFill>
              </a:rPr>
              <a:t>61% </a:t>
            </a:r>
          </a:p>
          <a:p>
            <a:pPr marL="0" indent="0">
              <a:spcBef>
                <a:spcPts val="0"/>
              </a:spcBef>
              <a:spcAft>
                <a:spcPts val="600"/>
              </a:spcAft>
              <a:buNone/>
            </a:pPr>
            <a:endParaRPr lang="en-US" dirty="0"/>
          </a:p>
          <a:p>
            <a:pPr marL="0" indent="0">
              <a:spcBef>
                <a:spcPts val="0"/>
              </a:spcBef>
              <a:spcAft>
                <a:spcPts val="600"/>
              </a:spcAft>
              <a:buNone/>
            </a:pPr>
            <a:r>
              <a:rPr lang="en-US" b="1" dirty="0"/>
              <a:t>Reminder: </a:t>
            </a:r>
            <a:r>
              <a:rPr lang="en-US" b="1" dirty="0">
                <a:solidFill>
                  <a:schemeClr val="accent5">
                    <a:lumMod val="75000"/>
                  </a:schemeClr>
                </a:solidFill>
              </a:rPr>
              <a:t>We are still accepting showing of interest cards. UFF is sending someone to FGCU on March 25 to retrieve the cards in person. </a:t>
            </a:r>
          </a:p>
          <a:p>
            <a:pPr>
              <a:spcBef>
                <a:spcPts val="0"/>
              </a:spcBef>
              <a:spcAft>
                <a:spcPts val="600"/>
              </a:spcAft>
            </a:pPr>
            <a:r>
              <a:rPr lang="en-US" dirty="0"/>
              <a:t>Please sign and return showing of interest cards to Patti Kirk, Merwin 173. </a:t>
            </a:r>
          </a:p>
          <a:p>
            <a:pPr>
              <a:spcBef>
                <a:spcPts val="0"/>
              </a:spcBef>
              <a:spcAft>
                <a:spcPts val="600"/>
              </a:spcAft>
            </a:pPr>
            <a:r>
              <a:rPr lang="en-US" dirty="0"/>
              <a:t>Any in-unit faculty may sign, member or non-member. </a:t>
            </a:r>
          </a:p>
          <a:p>
            <a:pPr>
              <a:spcBef>
                <a:spcPts val="0"/>
              </a:spcBef>
              <a:spcAft>
                <a:spcPts val="600"/>
              </a:spcAft>
            </a:pPr>
            <a:r>
              <a:rPr lang="en-US" dirty="0"/>
              <a:t>Signing the card means you want a UFF chapter at FGCU and does </a:t>
            </a:r>
            <a:r>
              <a:rPr lang="en-US" b="1" u="sng" dirty="0"/>
              <a:t>not</a:t>
            </a:r>
            <a:r>
              <a:rPr lang="en-US" dirty="0"/>
              <a:t> mean you are joining the union. </a:t>
            </a:r>
          </a:p>
        </p:txBody>
      </p:sp>
    </p:spTree>
    <p:extLst>
      <p:ext uri="{BB962C8B-B14F-4D97-AF65-F5344CB8AC3E}">
        <p14:creationId xmlns:p14="http://schemas.microsoft.com/office/powerpoint/2010/main" val="146739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200" y="365125"/>
            <a:ext cx="11634788" cy="1325563"/>
          </a:xfrm>
        </p:spPr>
        <p:txBody>
          <a:bodyPr>
            <a:normAutofit/>
          </a:bodyPr>
          <a:lstStyle/>
          <a:p>
            <a:r>
              <a:rPr lang="en-US" sz="6000" b="1" dirty="0">
                <a:solidFill>
                  <a:srgbClr val="00367A"/>
                </a:solidFill>
              </a:rPr>
              <a:t>Recertification Process Update</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199" y="1531917"/>
            <a:ext cx="10977749" cy="5326083"/>
          </a:xfrm>
        </p:spPr>
        <p:txBody>
          <a:bodyPr>
            <a:normAutofit/>
          </a:bodyPr>
          <a:lstStyle/>
          <a:p>
            <a:pPr lvl="1"/>
            <a:r>
              <a:rPr lang="en-US" sz="3200" dirty="0"/>
              <a:t>The state UFF office certified our membership count </a:t>
            </a:r>
            <a:br>
              <a:rPr lang="en-US" sz="3200" dirty="0"/>
            </a:br>
            <a:r>
              <a:rPr lang="en-US" sz="3200" dirty="0"/>
              <a:t>and hand delivered recertification paperwork to PERC </a:t>
            </a:r>
            <a:br>
              <a:rPr lang="en-US" sz="3200" dirty="0"/>
            </a:br>
            <a:r>
              <a:rPr lang="en-US" sz="3200" dirty="0"/>
              <a:t>on March 7. </a:t>
            </a:r>
          </a:p>
          <a:p>
            <a:pPr lvl="1"/>
            <a:r>
              <a:rPr lang="en-US" sz="3200" dirty="0"/>
              <a:t>We do not expect any issues with our chapter recertification approval from PERC. </a:t>
            </a:r>
          </a:p>
          <a:p>
            <a:pPr lvl="1"/>
            <a:r>
              <a:rPr lang="en-US" sz="3200" dirty="0"/>
              <a:t>IF for some wild reason we are denied</a:t>
            </a:r>
            <a:r>
              <a:rPr lang="en-US" sz="3200" b="1" dirty="0">
                <a:solidFill>
                  <a:srgbClr val="C00000"/>
                </a:solidFill>
              </a:rPr>
              <a:t> </a:t>
            </a:r>
            <a:r>
              <a:rPr lang="en-US" sz="3200" b="1" dirty="0">
                <a:solidFill>
                  <a:schemeClr val="accent5">
                    <a:lumMod val="75000"/>
                  </a:schemeClr>
                </a:solidFill>
              </a:rPr>
              <a:t>- which is highly unlikely -</a:t>
            </a:r>
            <a:r>
              <a:rPr lang="en-US" sz="3200" b="1" dirty="0">
                <a:solidFill>
                  <a:srgbClr val="C00000"/>
                </a:solidFill>
              </a:rPr>
              <a:t> </a:t>
            </a:r>
            <a:r>
              <a:rPr lang="en-US" sz="3200" dirty="0"/>
              <a:t>we will submit one copy of the signed cards to PERC, and PERC will then facilitate a vote of all in-unit faculty on whether or not they want to retain the FGCU chapter of UFF. To be successful, we would need 51% of votes returned to be YES votes. </a:t>
            </a:r>
          </a:p>
        </p:txBody>
      </p:sp>
    </p:spTree>
    <p:extLst>
      <p:ext uri="{BB962C8B-B14F-4D97-AF65-F5344CB8AC3E}">
        <p14:creationId xmlns:p14="http://schemas.microsoft.com/office/powerpoint/2010/main" val="452335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Call for Service</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476368"/>
            <a:ext cx="10515600" cy="4639424"/>
          </a:xfrm>
        </p:spPr>
        <p:txBody>
          <a:bodyPr>
            <a:noAutofit/>
          </a:bodyPr>
          <a:lstStyle/>
          <a:p>
            <a:pPr marL="0" indent="0">
              <a:buNone/>
            </a:pPr>
            <a:r>
              <a:rPr lang="en-US" sz="3200" dirty="0"/>
              <a:t>UFF-FGCU will soon be putting out a call for service for one-year terms during the 2024-2025 Academic Year (serves from August 1, 2024 to July 31, 2025). </a:t>
            </a:r>
          </a:p>
          <a:p>
            <a:pPr marL="0" indent="0">
              <a:buNone/>
            </a:pPr>
            <a:endParaRPr lang="en-US" sz="3200" dirty="0"/>
          </a:p>
          <a:p>
            <a:pPr marL="0" indent="0">
              <a:buNone/>
            </a:pPr>
            <a:r>
              <a:rPr lang="en-US" sz="3200" b="1" dirty="0">
                <a:solidFill>
                  <a:schemeClr val="accent5">
                    <a:lumMod val="75000"/>
                  </a:schemeClr>
                </a:solidFill>
              </a:rPr>
              <a:t>Please consider serving on one of the following teams: </a:t>
            </a:r>
          </a:p>
          <a:p>
            <a:pPr lvl="1"/>
            <a:r>
              <a:rPr lang="en-US" sz="3200" dirty="0"/>
              <a:t>Bargaining Team </a:t>
            </a:r>
          </a:p>
          <a:p>
            <a:pPr lvl="1"/>
            <a:r>
              <a:rPr lang="en-US" sz="3200" dirty="0"/>
              <a:t>Diversity Team</a:t>
            </a:r>
          </a:p>
          <a:p>
            <a:pPr lvl="1"/>
            <a:r>
              <a:rPr lang="en-US" sz="3200" dirty="0"/>
              <a:t>Grievance Team</a:t>
            </a:r>
          </a:p>
          <a:p>
            <a:pPr lvl="1"/>
            <a:r>
              <a:rPr lang="en-US" sz="3200" dirty="0"/>
              <a:t>Steward Team</a:t>
            </a:r>
          </a:p>
          <a:p>
            <a:pPr marL="457200" lvl="1" indent="0">
              <a:buNone/>
            </a:pPr>
            <a:r>
              <a:rPr lang="en-US" sz="2800" dirty="0"/>
              <a:t> </a:t>
            </a:r>
          </a:p>
        </p:txBody>
      </p:sp>
    </p:spTree>
    <p:extLst>
      <p:ext uri="{BB962C8B-B14F-4D97-AF65-F5344CB8AC3E}">
        <p14:creationId xmlns:p14="http://schemas.microsoft.com/office/powerpoint/2010/main" val="221901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838199" y="365125"/>
            <a:ext cx="11120253" cy="1325563"/>
          </a:xfrm>
        </p:spPr>
        <p:txBody>
          <a:bodyPr>
            <a:normAutofit fontScale="90000"/>
          </a:bodyPr>
          <a:lstStyle/>
          <a:p>
            <a:r>
              <a:rPr lang="en-US" sz="6000" b="1" dirty="0">
                <a:solidFill>
                  <a:srgbClr val="00367A"/>
                </a:solidFill>
              </a:rPr>
              <a:t>Compression &amp; Inversion Committee </a:t>
            </a:r>
          </a:p>
        </p:txBody>
      </p:sp>
      <p:sp>
        <p:nvSpPr>
          <p:cNvPr id="5" name="Content Placeholder 4">
            <a:extLst>
              <a:ext uri="{FF2B5EF4-FFF2-40B4-BE49-F238E27FC236}">
                <a16:creationId xmlns:a16="http://schemas.microsoft.com/office/drawing/2014/main" id="{2295624F-5A8E-F94F-B375-566CE5193F65}"/>
              </a:ext>
            </a:extLst>
          </p:cNvPr>
          <p:cNvSpPr>
            <a:spLocks noGrp="1"/>
          </p:cNvSpPr>
          <p:nvPr>
            <p:ph idx="1"/>
          </p:nvPr>
        </p:nvSpPr>
        <p:spPr>
          <a:xfrm>
            <a:off x="838200" y="1599998"/>
            <a:ext cx="10515601" cy="4503919"/>
          </a:xfrm>
        </p:spPr>
        <p:txBody>
          <a:bodyPr>
            <a:noAutofit/>
          </a:bodyPr>
          <a:lstStyle/>
          <a:p>
            <a:r>
              <a:rPr lang="en-US" sz="3200" dirty="0"/>
              <a:t>Thanks for being patient; C&amp;I team working hard but task taking a little longer to complete than anticipated</a:t>
            </a:r>
          </a:p>
          <a:p>
            <a:r>
              <a:rPr lang="en-US" sz="3200" dirty="0"/>
              <a:t>Team has established methodology for how to group employees for comparison and how to calculate C&amp;I</a:t>
            </a:r>
          </a:p>
          <a:p>
            <a:r>
              <a:rPr lang="en-US" sz="3200" dirty="0"/>
              <a:t>Team now is finishing the data analysis based on established methodology</a:t>
            </a:r>
          </a:p>
          <a:p>
            <a:r>
              <a:rPr lang="en-US" sz="3200" dirty="0"/>
              <a:t>Next up will be deciding how to allocate the $300,000 negotiated in the CBA to compressed/inverted employees</a:t>
            </a:r>
          </a:p>
          <a:p>
            <a:r>
              <a:rPr lang="en-US" sz="3200" dirty="0"/>
              <a:t>Team will make a full report outlining process when done</a:t>
            </a:r>
          </a:p>
        </p:txBody>
      </p:sp>
    </p:spTree>
    <p:extLst>
      <p:ext uri="{BB962C8B-B14F-4D97-AF65-F5344CB8AC3E}">
        <p14:creationId xmlns:p14="http://schemas.microsoft.com/office/powerpoint/2010/main" val="1395947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Bargaining</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476368"/>
            <a:ext cx="10515600" cy="3969526"/>
          </a:xfrm>
        </p:spPr>
        <p:txBody>
          <a:bodyPr>
            <a:noAutofit/>
          </a:bodyPr>
          <a:lstStyle/>
          <a:p>
            <a:r>
              <a:rPr lang="en-US" sz="3200" dirty="0"/>
              <a:t>UFF made the first Article 23 offer for an 11% across the board salary increase; BOT team hasn’t responded and says it won’t negotiate salaries until state budget is determined</a:t>
            </a:r>
          </a:p>
          <a:p>
            <a:r>
              <a:rPr lang="en-US" sz="3200" dirty="0"/>
              <a:t>UFF team frustrated with the pace of negotiations again, particularly with the BOT team not making progress between sessions and spending time in caucus during sessions instead of negotiating</a:t>
            </a:r>
          </a:p>
          <a:p>
            <a:pPr marL="457200" lvl="1" indent="0">
              <a:buNone/>
            </a:pPr>
            <a:endParaRPr lang="en-US" sz="2800" dirty="0"/>
          </a:p>
          <a:p>
            <a:pPr marL="457200" lvl="1" indent="0">
              <a:buNone/>
            </a:pPr>
            <a:r>
              <a:rPr lang="en-US" sz="2800" dirty="0"/>
              <a:t> </a:t>
            </a:r>
          </a:p>
        </p:txBody>
      </p:sp>
    </p:spTree>
    <p:extLst>
      <p:ext uri="{BB962C8B-B14F-4D97-AF65-F5344CB8AC3E}">
        <p14:creationId xmlns:p14="http://schemas.microsoft.com/office/powerpoint/2010/main" val="4224920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Bargaining</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476368"/>
            <a:ext cx="10515600" cy="3969526"/>
          </a:xfrm>
        </p:spPr>
        <p:txBody>
          <a:bodyPr>
            <a:noAutofit/>
          </a:bodyPr>
          <a:lstStyle/>
          <a:p>
            <a:r>
              <a:rPr lang="en-US" sz="3200" dirty="0"/>
              <a:t>UFF team also disappointed that BOT team has returned to trying to negotiate rights away from certain groups, which it had said it would no longer do</a:t>
            </a:r>
          </a:p>
          <a:p>
            <a:r>
              <a:rPr lang="en-US" sz="3200" dirty="0"/>
              <a:t>The UFF team meets weekly in planning meetings and will keep working to negotiate on behalf of all members in the bargaining unit</a:t>
            </a:r>
          </a:p>
          <a:p>
            <a:r>
              <a:rPr lang="en-US" sz="3200" dirty="0"/>
              <a:t>On the positive side, we have come to tentative agreement on instituting a pathway for instructors to apply to change to professorial line </a:t>
            </a:r>
            <a:r>
              <a:rPr lang="en-US" sz="3200" b="1" dirty="0">
                <a:solidFill>
                  <a:schemeClr val="accent5">
                    <a:lumMod val="75000"/>
                  </a:schemeClr>
                </a:solidFill>
              </a:rPr>
              <a:t>(proposed CBA verbiage on next slide) </a:t>
            </a:r>
            <a:endParaRPr lang="en-US" sz="2800" b="1" dirty="0">
              <a:solidFill>
                <a:schemeClr val="accent5">
                  <a:lumMod val="75000"/>
                </a:schemeClr>
              </a:solidFill>
            </a:endParaRPr>
          </a:p>
          <a:p>
            <a:pPr marL="457200" lvl="1" indent="0">
              <a:buNone/>
            </a:pPr>
            <a:r>
              <a:rPr lang="en-US" sz="2800" dirty="0"/>
              <a:t> </a:t>
            </a:r>
          </a:p>
        </p:txBody>
      </p:sp>
    </p:spTree>
    <p:extLst>
      <p:ext uri="{BB962C8B-B14F-4D97-AF65-F5344CB8AC3E}">
        <p14:creationId xmlns:p14="http://schemas.microsoft.com/office/powerpoint/2010/main" val="228852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Bargaining</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476368"/>
            <a:ext cx="10515600" cy="3969526"/>
          </a:xfrm>
        </p:spPr>
        <p:txBody>
          <a:bodyPr>
            <a:noAutofit/>
          </a:bodyPr>
          <a:lstStyle/>
          <a:p>
            <a:pPr marL="0" indent="0">
              <a:buNone/>
            </a:pPr>
            <a:r>
              <a:rPr lang="en-US" sz="3000" b="1" dirty="0"/>
              <a:t>Section 8.5.D of Article 8: (tentative agreement)</a:t>
            </a:r>
          </a:p>
          <a:p>
            <a:pPr marL="457200" lvl="1" indent="0">
              <a:buNone/>
            </a:pPr>
            <a:r>
              <a:rPr lang="en-US" sz="2800" dirty="0"/>
              <a:t>An Instructor may apply to have their position changed to a professorial position if they have met both the educational degree requirement of the position and the standards and criteria in the respective PECAP. An application procedure, as well as any necessary revisions to the FPED, will be established for this change in appointment by the Faculty Affairs Team and the Faculty Senate, with the final review and approval of the application procedure and revisions to the FPED by the Provost. This procedure must include a provision for approval of the faculty member’s change in appointment by the Dean/Director and the Provost.</a:t>
            </a:r>
          </a:p>
          <a:p>
            <a:pPr marL="457200" lvl="1" indent="0">
              <a:buNone/>
            </a:pPr>
            <a:r>
              <a:rPr lang="en-US" sz="2800" dirty="0"/>
              <a:t> </a:t>
            </a:r>
          </a:p>
        </p:txBody>
      </p:sp>
    </p:spTree>
    <p:extLst>
      <p:ext uri="{BB962C8B-B14F-4D97-AF65-F5344CB8AC3E}">
        <p14:creationId xmlns:p14="http://schemas.microsoft.com/office/powerpoint/2010/main" val="2535971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p:txBody>
          <a:bodyPr>
            <a:normAutofit/>
          </a:bodyPr>
          <a:lstStyle/>
          <a:p>
            <a:r>
              <a:rPr lang="en-US" sz="6000" b="1" dirty="0">
                <a:solidFill>
                  <a:srgbClr val="00367A"/>
                </a:solidFill>
              </a:rPr>
              <a:t>Bargaining – Future Dates</a:t>
            </a:r>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838200" y="1690688"/>
            <a:ext cx="10515600" cy="3969526"/>
          </a:xfrm>
        </p:spPr>
        <p:txBody>
          <a:bodyPr>
            <a:noAutofit/>
          </a:bodyPr>
          <a:lstStyle/>
          <a:p>
            <a:r>
              <a:rPr lang="en-US" sz="3000" b="1" dirty="0"/>
              <a:t>Upcoming bargaining sessions will be virtual on the following Mondays from 9:00 to 11:00: </a:t>
            </a:r>
            <a:br>
              <a:rPr lang="en-US" sz="3000" b="1" dirty="0"/>
            </a:br>
            <a:r>
              <a:rPr lang="en-US" sz="3000" b="1" dirty="0"/>
              <a:t>	</a:t>
            </a:r>
            <a:r>
              <a:rPr lang="en-US" sz="3000" dirty="0"/>
              <a:t>March 18 </a:t>
            </a:r>
            <a:br>
              <a:rPr lang="en-US" sz="3000" dirty="0"/>
            </a:br>
            <a:r>
              <a:rPr lang="en-US" sz="3000" dirty="0"/>
              <a:t>	March 25</a:t>
            </a:r>
          </a:p>
          <a:p>
            <a:endParaRPr lang="en-US" sz="3000" dirty="0"/>
          </a:p>
          <a:p>
            <a:r>
              <a:rPr lang="en-US" sz="3000" b="1" dirty="0"/>
              <a:t>All faculty are encouraged to attend and observe!</a:t>
            </a:r>
          </a:p>
          <a:p>
            <a:pPr marL="0" indent="0">
              <a:buNone/>
            </a:pPr>
            <a:r>
              <a:rPr lang="en-US" sz="3000" b="1" dirty="0"/>
              <a:t> </a:t>
            </a:r>
            <a:r>
              <a:rPr lang="en-US" sz="3000" b="1" dirty="0">
                <a:hlinkClick r:id="rId2"/>
              </a:rPr>
              <a:t>https://www.fgcu.edu/facultystaff/collective-bargaining/united-faculty-of-florida/#MeetingNoticesDatesMinutes</a:t>
            </a:r>
            <a:r>
              <a:rPr lang="en-US" sz="3000" b="1" dirty="0"/>
              <a:t> </a:t>
            </a:r>
          </a:p>
          <a:p>
            <a:pPr marL="457200" lvl="1" indent="0">
              <a:buNone/>
            </a:pPr>
            <a:endParaRPr lang="en-US" sz="2800" dirty="0"/>
          </a:p>
          <a:p>
            <a:pPr marL="457200" lvl="1" indent="0">
              <a:buNone/>
            </a:pPr>
            <a:r>
              <a:rPr lang="en-US" sz="2800" dirty="0"/>
              <a:t> </a:t>
            </a:r>
          </a:p>
        </p:txBody>
      </p:sp>
    </p:spTree>
    <p:extLst>
      <p:ext uri="{BB962C8B-B14F-4D97-AF65-F5344CB8AC3E}">
        <p14:creationId xmlns:p14="http://schemas.microsoft.com/office/powerpoint/2010/main" val="2327310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FE04B5-A9C9-144C-B8B7-E084DBEB1D83}"/>
              </a:ext>
            </a:extLst>
          </p:cNvPr>
          <p:cNvSpPr>
            <a:spLocks noGrp="1"/>
          </p:cNvSpPr>
          <p:nvPr>
            <p:ph type="title"/>
          </p:nvPr>
        </p:nvSpPr>
        <p:spPr>
          <a:xfrm>
            <a:off x="572493" y="238539"/>
            <a:ext cx="11018520" cy="1434415"/>
          </a:xfrm>
        </p:spPr>
        <p:txBody>
          <a:bodyPr anchor="b">
            <a:normAutofit/>
          </a:bodyPr>
          <a:lstStyle/>
          <a:p>
            <a:r>
              <a:rPr lang="en-US" sz="5400" b="1" dirty="0">
                <a:solidFill>
                  <a:srgbClr val="00367A"/>
                </a:solidFill>
              </a:rPr>
              <a:t>Questions?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9AB5F5-FCA1-2E49-B6B3-43E2CF0077DB}"/>
              </a:ext>
            </a:extLst>
          </p:cNvPr>
          <p:cNvSpPr>
            <a:spLocks noGrp="1"/>
          </p:cNvSpPr>
          <p:nvPr>
            <p:ph idx="1"/>
          </p:nvPr>
        </p:nvSpPr>
        <p:spPr>
          <a:xfrm>
            <a:off x="572493" y="2071316"/>
            <a:ext cx="6713552" cy="4119172"/>
          </a:xfrm>
        </p:spPr>
        <p:txBody>
          <a:bodyPr anchor="t">
            <a:normAutofit/>
          </a:bodyPr>
          <a:lstStyle/>
          <a:p>
            <a:pPr marL="457200" lvl="1" indent="0">
              <a:buNone/>
            </a:pPr>
            <a:r>
              <a:rPr lang="en-US" sz="2800" dirty="0"/>
              <a:t>Please reach out to </a:t>
            </a:r>
          </a:p>
          <a:p>
            <a:pPr marL="457200" lvl="1" indent="0">
              <a:buNone/>
            </a:pPr>
            <a:r>
              <a:rPr lang="en-US" sz="2800" dirty="0" err="1"/>
              <a:t>Carolynne</a:t>
            </a:r>
            <a:r>
              <a:rPr lang="en-US" sz="2800" dirty="0"/>
              <a:t> </a:t>
            </a:r>
            <a:r>
              <a:rPr lang="en-US" sz="2800" dirty="0" err="1"/>
              <a:t>Gischel</a:t>
            </a:r>
            <a:r>
              <a:rPr lang="en-US" sz="2800" dirty="0"/>
              <a:t>, UFF-FGCU President </a:t>
            </a:r>
          </a:p>
          <a:p>
            <a:pPr marL="457200" lvl="1" indent="0">
              <a:buNone/>
            </a:pPr>
            <a:r>
              <a:rPr lang="en-US" sz="2800" dirty="0"/>
              <a:t>with any questions: </a:t>
            </a:r>
          </a:p>
          <a:p>
            <a:pPr marL="457200" lvl="1" indent="0">
              <a:buNone/>
            </a:pPr>
            <a:r>
              <a:rPr lang="en-US" sz="2800" dirty="0">
                <a:hlinkClick r:id="rId2"/>
              </a:rPr>
              <a:t>cgischel@fgcu.edu</a:t>
            </a:r>
            <a:r>
              <a:rPr lang="en-US" sz="2800" dirty="0"/>
              <a:t> or </a:t>
            </a:r>
            <a:r>
              <a:rPr lang="en-US" sz="2800" dirty="0">
                <a:hlinkClick r:id="rId3"/>
              </a:rPr>
              <a:t>cgischel@gmail.com</a:t>
            </a:r>
            <a:r>
              <a:rPr lang="en-US" sz="2800" dirty="0"/>
              <a:t> </a:t>
            </a:r>
          </a:p>
          <a:p>
            <a:pPr marL="457200" lvl="1" indent="0">
              <a:buNone/>
            </a:pPr>
            <a:endParaRPr lang="en-US" sz="2800" dirty="0"/>
          </a:p>
          <a:p>
            <a:pPr marL="457200" lvl="1" indent="0">
              <a:buNone/>
            </a:pPr>
            <a:r>
              <a:rPr lang="en-US" sz="2800" b="1" i="1" dirty="0">
                <a:solidFill>
                  <a:srgbClr val="00367A"/>
                </a:solidFill>
              </a:rPr>
              <a:t>Stronger together! </a:t>
            </a:r>
          </a:p>
          <a:p>
            <a:pPr marL="457200" lvl="1" indent="0">
              <a:buNone/>
            </a:pPr>
            <a:endParaRPr lang="en-US" sz="2200" dirty="0"/>
          </a:p>
        </p:txBody>
      </p:sp>
      <p:pic>
        <p:nvPicPr>
          <p:cNvPr id="5" name="Picture 4" descr="A blue square with white text&#10;&#10;Description automatically generated">
            <a:extLst>
              <a:ext uri="{FF2B5EF4-FFF2-40B4-BE49-F238E27FC236}">
                <a16:creationId xmlns:a16="http://schemas.microsoft.com/office/drawing/2014/main" id="{639A9AE2-9135-224E-9E39-B24485B397BF}"/>
              </a:ext>
            </a:extLst>
          </p:cNvPr>
          <p:cNvPicPr>
            <a:picLocks noChangeAspect="1"/>
          </p:cNvPicPr>
          <p:nvPr/>
        </p:nvPicPr>
        <p:blipFill rotWithShape="1">
          <a:blip r:embed="rId4"/>
          <a:srcRect l="1551" r="2241" b="-3"/>
          <a:stretch/>
        </p:blipFill>
        <p:spPr>
          <a:xfrm>
            <a:off x="8270770" y="2093976"/>
            <a:ext cx="3345951" cy="3477926"/>
          </a:xfrm>
          <a:prstGeom prst="rect">
            <a:avLst/>
          </a:prstGeom>
        </p:spPr>
      </p:pic>
    </p:spTree>
    <p:extLst>
      <p:ext uri="{BB962C8B-B14F-4D97-AF65-F5344CB8AC3E}">
        <p14:creationId xmlns:p14="http://schemas.microsoft.com/office/powerpoint/2010/main" val="798916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901</TotalTime>
  <Words>729</Words>
  <Application>Microsoft Office PowerPoint</Application>
  <PresentationFormat>Widescreen</PresentationFormat>
  <Paragraphs>67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PowerPoint Presentation</vt:lpstr>
      <vt:lpstr>Topics</vt:lpstr>
      <vt:lpstr>UFF-FGCU Membership Density – 61%</vt:lpstr>
      <vt:lpstr>Recertification Process Update</vt:lpstr>
      <vt:lpstr>Call for Service</vt:lpstr>
      <vt:lpstr>Compression &amp; Inversion Committee </vt:lpstr>
      <vt:lpstr>Bargaining</vt:lpstr>
      <vt:lpstr>Bargaining</vt:lpstr>
      <vt:lpstr>Bargaining</vt:lpstr>
      <vt:lpstr>Bargaining – Future Dates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Gischel, Dr. Carolynne</dc:creator>
  <cp:lastModifiedBy>Sadighi, Dr. Tammy</cp:lastModifiedBy>
  <cp:revision>12</cp:revision>
  <dcterms:created xsi:type="dcterms:W3CDTF">2024-01-26T01:35:21Z</dcterms:created>
  <dcterms:modified xsi:type="dcterms:W3CDTF">2024-04-09T15:06:50Z</dcterms:modified>
</cp:coreProperties>
</file>